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20" r:id="rId1"/>
  </p:sldMasterIdLst>
  <p:notesMasterIdLst>
    <p:notesMasterId r:id="rId63"/>
  </p:notesMasterIdLst>
  <p:sldIdLst>
    <p:sldId id="256" r:id="rId2"/>
    <p:sldId id="257" r:id="rId3"/>
    <p:sldId id="258" r:id="rId4"/>
    <p:sldId id="481" r:id="rId5"/>
    <p:sldId id="480" r:id="rId6"/>
    <p:sldId id="479" r:id="rId7"/>
    <p:sldId id="478" r:id="rId8"/>
    <p:sldId id="477" r:id="rId9"/>
    <p:sldId id="290" r:id="rId10"/>
    <p:sldId id="271" r:id="rId11"/>
    <p:sldId id="278" r:id="rId12"/>
    <p:sldId id="276" r:id="rId13"/>
    <p:sldId id="283" r:id="rId14"/>
    <p:sldId id="491" r:id="rId15"/>
    <p:sldId id="263" r:id="rId16"/>
    <p:sldId id="264" r:id="rId17"/>
    <p:sldId id="260" r:id="rId18"/>
    <p:sldId id="266" r:id="rId19"/>
    <p:sldId id="267" r:id="rId20"/>
    <p:sldId id="268" r:id="rId21"/>
    <p:sldId id="499" r:id="rId22"/>
    <p:sldId id="279" r:id="rId23"/>
    <p:sldId id="496" r:id="rId24"/>
    <p:sldId id="497" r:id="rId25"/>
    <p:sldId id="498" r:id="rId26"/>
    <p:sldId id="284" r:id="rId27"/>
    <p:sldId id="500" r:id="rId28"/>
    <p:sldId id="501" r:id="rId29"/>
    <p:sldId id="503" r:id="rId30"/>
    <p:sldId id="502" r:id="rId31"/>
    <p:sldId id="506" r:id="rId32"/>
    <p:sldId id="504" r:id="rId33"/>
    <p:sldId id="507" r:id="rId34"/>
    <p:sldId id="512" r:id="rId35"/>
    <p:sldId id="508" r:id="rId36"/>
    <p:sldId id="511" r:id="rId37"/>
    <p:sldId id="513" r:id="rId38"/>
    <p:sldId id="509" r:id="rId39"/>
    <p:sldId id="510" r:id="rId40"/>
    <p:sldId id="505" r:id="rId41"/>
    <p:sldId id="285" r:id="rId42"/>
    <p:sldId id="280" r:id="rId43"/>
    <p:sldId id="483" r:id="rId44"/>
    <p:sldId id="484" r:id="rId45"/>
    <p:sldId id="485" r:id="rId46"/>
    <p:sldId id="486" r:id="rId47"/>
    <p:sldId id="487" r:id="rId48"/>
    <p:sldId id="489" r:id="rId49"/>
    <p:sldId id="490" r:id="rId50"/>
    <p:sldId id="492" r:id="rId51"/>
    <p:sldId id="493" r:id="rId52"/>
    <p:sldId id="494" r:id="rId53"/>
    <p:sldId id="495" r:id="rId54"/>
    <p:sldId id="288" r:id="rId55"/>
    <p:sldId id="281" r:id="rId56"/>
    <p:sldId id="286" r:id="rId57"/>
    <p:sldId id="273" r:id="rId58"/>
    <p:sldId id="282" r:id="rId59"/>
    <p:sldId id="287" r:id="rId60"/>
    <p:sldId id="289" r:id="rId61"/>
    <p:sldId id="259"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3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5387"/>
  </p:normalViewPr>
  <p:slideViewPr>
    <p:cSldViewPr snapToGrid="0">
      <p:cViewPr varScale="1">
        <p:scale>
          <a:sx n="97" d="100"/>
          <a:sy n="97" d="100"/>
        </p:scale>
        <p:origin x="208"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DD1BB-153E-7942-B7F2-9A8F6637AE7E}" type="datetimeFigureOut">
              <a:rPr lang="en-US" smtClean="0"/>
              <a:t>6/2/26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FAE8B-EB65-C74C-9D21-782E5259705C}" type="slidenum">
              <a:rPr lang="en-US" smtClean="0"/>
              <a:t>‹#›</a:t>
            </a:fld>
            <a:endParaRPr lang="en-US"/>
          </a:p>
        </p:txBody>
      </p:sp>
    </p:spTree>
    <p:extLst>
      <p:ext uri="{BB962C8B-B14F-4D97-AF65-F5344CB8AC3E}">
        <p14:creationId xmlns:p14="http://schemas.microsoft.com/office/powerpoint/2010/main" val="3979753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4FAE8B-EB65-C74C-9D21-782E5259705C}" type="slidenum">
              <a:rPr lang="en-US" smtClean="0"/>
              <a:t>1</a:t>
            </a:fld>
            <a:endParaRPr lang="en-US"/>
          </a:p>
        </p:txBody>
      </p:sp>
    </p:spTree>
    <p:extLst>
      <p:ext uri="{BB962C8B-B14F-4D97-AF65-F5344CB8AC3E}">
        <p14:creationId xmlns:p14="http://schemas.microsoft.com/office/powerpoint/2010/main" val="1208334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A04FAE8B-EB65-C74C-9D21-782E5259705C}" type="slidenum">
              <a:rPr lang="en-US" smtClean="0"/>
              <a:t>45</a:t>
            </a:fld>
            <a:endParaRPr lang="en-US"/>
          </a:p>
        </p:txBody>
      </p:sp>
    </p:spTree>
    <p:extLst>
      <p:ext uri="{BB962C8B-B14F-4D97-AF65-F5344CB8AC3E}">
        <p14:creationId xmlns:p14="http://schemas.microsoft.com/office/powerpoint/2010/main" val="3152326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A04FAE8B-EB65-C74C-9D21-782E5259705C}" type="slidenum">
              <a:rPr lang="en-US" smtClean="0"/>
              <a:t>46</a:t>
            </a:fld>
            <a:endParaRPr lang="en-US"/>
          </a:p>
        </p:txBody>
      </p:sp>
    </p:spTree>
    <p:extLst>
      <p:ext uri="{BB962C8B-B14F-4D97-AF65-F5344CB8AC3E}">
        <p14:creationId xmlns:p14="http://schemas.microsoft.com/office/powerpoint/2010/main" val="2768994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94A5-0387-9714-1BFD-6EC4E89AB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D7AE6-BDB0-4D3E-83A4-54E5DCCBC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17D5F-F4C9-F3B0-DD92-3A176F8797B8}"/>
              </a:ext>
            </a:extLst>
          </p:cNvPr>
          <p:cNvSpPr>
            <a:spLocks noGrp="1"/>
          </p:cNvSpPr>
          <p:nvPr>
            <p:ph type="body" idx="1"/>
          </p:nvPr>
        </p:nvSpPr>
        <p:spPr/>
        <p:txBody>
          <a:bodyPr/>
          <a:lstStyle/>
          <a:p>
            <a:endParaRPr lang="en-IL"/>
          </a:p>
        </p:txBody>
      </p:sp>
      <p:sp>
        <p:nvSpPr>
          <p:cNvPr id="4" name="Slide Number Placeholder 3">
            <a:extLst>
              <a:ext uri="{FF2B5EF4-FFF2-40B4-BE49-F238E27FC236}">
                <a16:creationId xmlns:a16="http://schemas.microsoft.com/office/drawing/2014/main" id="{EF18A90F-F8B9-3AC5-D382-D05FB17B3B5B}"/>
              </a:ext>
            </a:extLst>
          </p:cNvPr>
          <p:cNvSpPr>
            <a:spLocks noGrp="1"/>
          </p:cNvSpPr>
          <p:nvPr>
            <p:ph type="sldNum" sz="quarter" idx="5"/>
          </p:nvPr>
        </p:nvSpPr>
        <p:spPr/>
        <p:txBody>
          <a:bodyPr/>
          <a:lstStyle/>
          <a:p>
            <a:fld id="{A04FAE8B-EB65-C74C-9D21-782E5259705C}" type="slidenum">
              <a:rPr lang="en-US" smtClean="0"/>
              <a:t>47</a:t>
            </a:fld>
            <a:endParaRPr lang="en-US"/>
          </a:p>
        </p:txBody>
      </p:sp>
    </p:spTree>
    <p:extLst>
      <p:ext uri="{BB962C8B-B14F-4D97-AF65-F5344CB8AC3E}">
        <p14:creationId xmlns:p14="http://schemas.microsoft.com/office/powerpoint/2010/main" val="244715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74AC0-B2FC-5697-AAC6-09B7F8A82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4658A-2EA4-0099-3D67-0334B86E2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603ED-C431-558B-7EDA-BEEF011394A5}"/>
              </a:ext>
            </a:extLst>
          </p:cNvPr>
          <p:cNvSpPr>
            <a:spLocks noGrp="1"/>
          </p:cNvSpPr>
          <p:nvPr>
            <p:ph type="body" idx="1"/>
          </p:nvPr>
        </p:nvSpPr>
        <p:spPr/>
        <p:txBody>
          <a:bodyPr/>
          <a:lstStyle/>
          <a:p>
            <a:endParaRPr lang="en-IL"/>
          </a:p>
        </p:txBody>
      </p:sp>
      <p:sp>
        <p:nvSpPr>
          <p:cNvPr id="4" name="Slide Number Placeholder 3">
            <a:extLst>
              <a:ext uri="{FF2B5EF4-FFF2-40B4-BE49-F238E27FC236}">
                <a16:creationId xmlns:a16="http://schemas.microsoft.com/office/drawing/2014/main" id="{F0FFB2E0-8AB6-92EB-A9AB-9B183D6C325F}"/>
              </a:ext>
            </a:extLst>
          </p:cNvPr>
          <p:cNvSpPr>
            <a:spLocks noGrp="1"/>
          </p:cNvSpPr>
          <p:nvPr>
            <p:ph type="sldNum" sz="quarter" idx="5"/>
          </p:nvPr>
        </p:nvSpPr>
        <p:spPr/>
        <p:txBody>
          <a:bodyPr/>
          <a:lstStyle/>
          <a:p>
            <a:fld id="{A04FAE8B-EB65-C74C-9D21-782E5259705C}" type="slidenum">
              <a:rPr lang="en-US" smtClean="0"/>
              <a:t>48</a:t>
            </a:fld>
            <a:endParaRPr lang="en-US"/>
          </a:p>
        </p:txBody>
      </p:sp>
    </p:spTree>
    <p:extLst>
      <p:ext uri="{BB962C8B-B14F-4D97-AF65-F5344CB8AC3E}">
        <p14:creationId xmlns:p14="http://schemas.microsoft.com/office/powerpoint/2010/main" val="387491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A76E4-F6E3-A0B3-C24E-140191A00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00C81-6E34-A79F-E4F4-F48B9151E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4F5E0-AFF5-16C3-7F89-D3448300446E}"/>
              </a:ext>
            </a:extLst>
          </p:cNvPr>
          <p:cNvSpPr>
            <a:spLocks noGrp="1"/>
          </p:cNvSpPr>
          <p:nvPr>
            <p:ph type="body" idx="1"/>
          </p:nvPr>
        </p:nvSpPr>
        <p:spPr/>
        <p:txBody>
          <a:bodyPr/>
          <a:lstStyle/>
          <a:p>
            <a:endParaRPr lang="en-IL"/>
          </a:p>
        </p:txBody>
      </p:sp>
      <p:sp>
        <p:nvSpPr>
          <p:cNvPr id="4" name="Slide Number Placeholder 3">
            <a:extLst>
              <a:ext uri="{FF2B5EF4-FFF2-40B4-BE49-F238E27FC236}">
                <a16:creationId xmlns:a16="http://schemas.microsoft.com/office/drawing/2014/main" id="{82BEEFEA-34EA-B62E-15DD-1AD403292FB1}"/>
              </a:ext>
            </a:extLst>
          </p:cNvPr>
          <p:cNvSpPr>
            <a:spLocks noGrp="1"/>
          </p:cNvSpPr>
          <p:nvPr>
            <p:ph type="sldNum" sz="quarter" idx="5"/>
          </p:nvPr>
        </p:nvSpPr>
        <p:spPr/>
        <p:txBody>
          <a:bodyPr/>
          <a:lstStyle/>
          <a:p>
            <a:fld id="{A04FAE8B-EB65-C74C-9D21-782E5259705C}" type="slidenum">
              <a:rPr lang="en-US" smtClean="0"/>
              <a:t>49</a:t>
            </a:fld>
            <a:endParaRPr lang="en-US"/>
          </a:p>
        </p:txBody>
      </p:sp>
    </p:spTree>
    <p:extLst>
      <p:ext uri="{BB962C8B-B14F-4D97-AF65-F5344CB8AC3E}">
        <p14:creationId xmlns:p14="http://schemas.microsoft.com/office/powerpoint/2010/main" val="189089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to here.</a:t>
            </a:r>
          </a:p>
          <a:p>
            <a:endParaRPr lang="en-US" dirty="0"/>
          </a:p>
          <a:p>
            <a:endParaRPr lang="en-US" dirty="0"/>
          </a:p>
        </p:txBody>
      </p:sp>
      <p:sp>
        <p:nvSpPr>
          <p:cNvPr id="4" name="Slide Number Placeholder 3"/>
          <p:cNvSpPr>
            <a:spLocks noGrp="1"/>
          </p:cNvSpPr>
          <p:nvPr>
            <p:ph type="sldNum" sz="quarter" idx="5"/>
          </p:nvPr>
        </p:nvSpPr>
        <p:spPr/>
        <p:txBody>
          <a:bodyPr/>
          <a:lstStyle/>
          <a:p>
            <a:fld id="{A04FAE8B-EB65-C74C-9D21-782E5259705C}" type="slidenum">
              <a:rPr lang="en-US" smtClean="0"/>
              <a:t>5</a:t>
            </a:fld>
            <a:endParaRPr lang="en-US"/>
          </a:p>
        </p:txBody>
      </p:sp>
    </p:spTree>
    <p:extLst>
      <p:ext uri="{BB962C8B-B14F-4D97-AF65-F5344CB8AC3E}">
        <p14:creationId xmlns:p14="http://schemas.microsoft.com/office/powerpoint/2010/main" val="225594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to here.</a:t>
            </a:r>
          </a:p>
          <a:p>
            <a:endParaRPr lang="en-US" dirty="0"/>
          </a:p>
          <a:p>
            <a:endParaRPr lang="en-US" dirty="0"/>
          </a:p>
        </p:txBody>
      </p:sp>
      <p:sp>
        <p:nvSpPr>
          <p:cNvPr id="4" name="Slide Number Placeholder 3"/>
          <p:cNvSpPr>
            <a:spLocks noGrp="1"/>
          </p:cNvSpPr>
          <p:nvPr>
            <p:ph type="sldNum" sz="quarter" idx="5"/>
          </p:nvPr>
        </p:nvSpPr>
        <p:spPr/>
        <p:txBody>
          <a:bodyPr/>
          <a:lstStyle/>
          <a:p>
            <a:fld id="{A04FAE8B-EB65-C74C-9D21-782E5259705C}" type="slidenum">
              <a:rPr lang="en-US" smtClean="0"/>
              <a:t>6</a:t>
            </a:fld>
            <a:endParaRPr lang="en-US"/>
          </a:p>
        </p:txBody>
      </p:sp>
    </p:spTree>
    <p:extLst>
      <p:ext uri="{BB962C8B-B14F-4D97-AF65-F5344CB8AC3E}">
        <p14:creationId xmlns:p14="http://schemas.microsoft.com/office/powerpoint/2010/main" val="411479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to here.</a:t>
            </a:r>
          </a:p>
          <a:p>
            <a:endParaRPr lang="en-US" dirty="0"/>
          </a:p>
          <a:p>
            <a:endParaRPr lang="en-US" dirty="0"/>
          </a:p>
        </p:txBody>
      </p:sp>
      <p:sp>
        <p:nvSpPr>
          <p:cNvPr id="4" name="Slide Number Placeholder 3"/>
          <p:cNvSpPr>
            <a:spLocks noGrp="1"/>
          </p:cNvSpPr>
          <p:nvPr>
            <p:ph type="sldNum" sz="quarter" idx="5"/>
          </p:nvPr>
        </p:nvSpPr>
        <p:spPr/>
        <p:txBody>
          <a:bodyPr/>
          <a:lstStyle/>
          <a:p>
            <a:fld id="{A04FAE8B-EB65-C74C-9D21-782E5259705C}" type="slidenum">
              <a:rPr lang="en-US" smtClean="0"/>
              <a:t>7</a:t>
            </a:fld>
            <a:endParaRPr lang="en-US"/>
          </a:p>
        </p:txBody>
      </p:sp>
    </p:spTree>
    <p:extLst>
      <p:ext uri="{BB962C8B-B14F-4D97-AF65-F5344CB8AC3E}">
        <p14:creationId xmlns:p14="http://schemas.microsoft.com/office/powerpoint/2010/main" val="406331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to here.</a:t>
            </a:r>
          </a:p>
          <a:p>
            <a:endParaRPr lang="en-US" dirty="0"/>
          </a:p>
          <a:p>
            <a:endParaRPr lang="en-US" dirty="0"/>
          </a:p>
        </p:txBody>
      </p:sp>
      <p:sp>
        <p:nvSpPr>
          <p:cNvPr id="4" name="Slide Number Placeholder 3"/>
          <p:cNvSpPr>
            <a:spLocks noGrp="1"/>
          </p:cNvSpPr>
          <p:nvPr>
            <p:ph type="sldNum" sz="quarter" idx="5"/>
          </p:nvPr>
        </p:nvSpPr>
        <p:spPr/>
        <p:txBody>
          <a:bodyPr/>
          <a:lstStyle/>
          <a:p>
            <a:fld id="{A04FAE8B-EB65-C74C-9D21-782E5259705C}" type="slidenum">
              <a:rPr lang="en-US" smtClean="0"/>
              <a:t>8</a:t>
            </a:fld>
            <a:endParaRPr lang="en-US"/>
          </a:p>
        </p:txBody>
      </p:sp>
    </p:spTree>
    <p:extLst>
      <p:ext uri="{BB962C8B-B14F-4D97-AF65-F5344CB8AC3E}">
        <p14:creationId xmlns:p14="http://schemas.microsoft.com/office/powerpoint/2010/main" val="175963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minutes to here.</a:t>
            </a:r>
          </a:p>
        </p:txBody>
      </p:sp>
      <p:sp>
        <p:nvSpPr>
          <p:cNvPr id="4" name="Slide Number Placeholder 3"/>
          <p:cNvSpPr>
            <a:spLocks noGrp="1"/>
          </p:cNvSpPr>
          <p:nvPr>
            <p:ph type="sldNum" sz="quarter" idx="5"/>
          </p:nvPr>
        </p:nvSpPr>
        <p:spPr/>
        <p:txBody>
          <a:bodyPr/>
          <a:lstStyle/>
          <a:p>
            <a:fld id="{A04FAE8B-EB65-C74C-9D21-782E5259705C}" type="slidenum">
              <a:rPr lang="en-US" smtClean="0"/>
              <a:t>11</a:t>
            </a:fld>
            <a:endParaRPr lang="en-US"/>
          </a:p>
        </p:txBody>
      </p:sp>
    </p:spTree>
    <p:extLst>
      <p:ext uri="{BB962C8B-B14F-4D97-AF65-F5344CB8AC3E}">
        <p14:creationId xmlns:p14="http://schemas.microsoft.com/office/powerpoint/2010/main" val="1463285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exists a unitary transformation that copies |0&gt;, |1&gt;, then by linearity it does not copy |+&gt;.</a:t>
            </a:r>
          </a:p>
        </p:txBody>
      </p:sp>
      <p:sp>
        <p:nvSpPr>
          <p:cNvPr id="4" name="Slide Number Placeholder 3"/>
          <p:cNvSpPr>
            <a:spLocks noGrp="1"/>
          </p:cNvSpPr>
          <p:nvPr>
            <p:ph type="sldNum" sz="quarter" idx="5"/>
          </p:nvPr>
        </p:nvSpPr>
        <p:spPr/>
        <p:txBody>
          <a:bodyPr/>
          <a:lstStyle/>
          <a:p>
            <a:fld id="{A04FAE8B-EB65-C74C-9D21-782E5259705C}" type="slidenum">
              <a:rPr lang="en-US" smtClean="0"/>
              <a:t>27</a:t>
            </a:fld>
            <a:endParaRPr lang="en-US"/>
          </a:p>
        </p:txBody>
      </p:sp>
    </p:spTree>
    <p:extLst>
      <p:ext uri="{BB962C8B-B14F-4D97-AF65-F5344CB8AC3E}">
        <p14:creationId xmlns:p14="http://schemas.microsoft.com/office/powerpoint/2010/main" val="1015443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moving forward from money we can try to add functionality to the quantum state, so instead of thinking the unclonable state as a money state think of it as a token that lets you sign messages but only once as it self destructs after that. Next we can extend this to study this kind of </a:t>
            </a:r>
            <a:r>
              <a:rPr lang="en-US" dirty="0" err="1"/>
              <a:t>revocabality</a:t>
            </a:r>
            <a:r>
              <a:rPr lang="en-US" dirty="0"/>
              <a:t> for other functionalities such as decryption </a:t>
            </a:r>
            <a:r>
              <a:rPr lang="en-US" dirty="0" err="1"/>
              <a:t>etc</a:t>
            </a:r>
            <a:r>
              <a:rPr lang="en-US" dirty="0"/>
              <a:t>, where we want to revoke access to the functionality later, which is captured in secure software leasing. Finally, in terms of functionality we can think of arbitrary programs or </a:t>
            </a:r>
            <a:r>
              <a:rPr lang="en-US" dirty="0" err="1"/>
              <a:t>softwares</a:t>
            </a:r>
            <a:r>
              <a:rPr lang="en-US" dirty="0"/>
              <a:t> and issue quantum programs that lets you evaluate the state but you cannot make two working copies of the program that you can pirate, which is what we cover in quantum copy-protection.</a:t>
            </a:r>
          </a:p>
        </p:txBody>
      </p:sp>
      <p:sp>
        <p:nvSpPr>
          <p:cNvPr id="4" name="Slide Number Placeholder 3"/>
          <p:cNvSpPr>
            <a:spLocks noGrp="1"/>
          </p:cNvSpPr>
          <p:nvPr>
            <p:ph type="sldNum" sz="quarter" idx="5"/>
          </p:nvPr>
        </p:nvSpPr>
        <p:spPr/>
        <p:txBody>
          <a:bodyPr/>
          <a:lstStyle/>
          <a:p>
            <a:fld id="{A04FAE8B-EB65-C74C-9D21-782E5259705C}" type="slidenum">
              <a:rPr lang="en-US" smtClean="0"/>
              <a:t>37</a:t>
            </a:fld>
            <a:endParaRPr lang="en-US"/>
          </a:p>
        </p:txBody>
      </p:sp>
    </p:spTree>
    <p:extLst>
      <p:ext uri="{BB962C8B-B14F-4D97-AF65-F5344CB8AC3E}">
        <p14:creationId xmlns:p14="http://schemas.microsoft.com/office/powerpoint/2010/main" val="330590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a:p>
        </p:txBody>
      </p:sp>
      <p:sp>
        <p:nvSpPr>
          <p:cNvPr id="4" name="Slide Number Placeholder 3"/>
          <p:cNvSpPr>
            <a:spLocks noGrp="1"/>
          </p:cNvSpPr>
          <p:nvPr>
            <p:ph type="sldNum" sz="quarter" idx="5"/>
          </p:nvPr>
        </p:nvSpPr>
        <p:spPr/>
        <p:txBody>
          <a:bodyPr/>
          <a:lstStyle/>
          <a:p>
            <a:fld id="{A04FAE8B-EB65-C74C-9D21-782E5259705C}" type="slidenum">
              <a:rPr lang="en-US" smtClean="0"/>
              <a:t>42</a:t>
            </a:fld>
            <a:endParaRPr lang="en-US"/>
          </a:p>
        </p:txBody>
      </p:sp>
    </p:spTree>
    <p:extLst>
      <p:ext uri="{BB962C8B-B14F-4D97-AF65-F5344CB8AC3E}">
        <p14:creationId xmlns:p14="http://schemas.microsoft.com/office/powerpoint/2010/main" val="337674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63666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1520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6/2/26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5167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74712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6/2/26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3551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2368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25892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3211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04552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5196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6/2/26</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65633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6/2/26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2681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6/2/26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0541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6/2/26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32819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040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8352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6/2/26</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782789229"/>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newgrounds.com/art/view/tomsan/schrodinger-s-ca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27.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image" Target="../media/image20.tiff"/><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criminalintent/39660636671/in/photostream/"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hyperlink" Target="https://freesvg.org/arnoud999-right-or-wrong-5" TargetMode="External"/><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hyperlink" Target="https://pixabay.com/en/confirm-true-correct-679245/"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8.png"/><Relationship Id="rId2" Type="http://schemas.openxmlformats.org/officeDocument/2006/relationships/image" Target="../media/image37.sv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hyperlink" Target="https://freesvg.org/arnoud999-right-or-wrong-5" TargetMode="External"/><Relationship Id="rId5" Type="http://schemas.openxmlformats.org/officeDocument/2006/relationships/image" Target="../media/image46.png"/><Relationship Id="rId10" Type="http://schemas.openxmlformats.org/officeDocument/2006/relationships/image" Target="../media/image44.png"/><Relationship Id="rId4" Type="http://schemas.openxmlformats.org/officeDocument/2006/relationships/image" Target="../media/image45.png"/><Relationship Id="rId9" Type="http://schemas.openxmlformats.org/officeDocument/2006/relationships/hyperlink" Target="https://pixabay.com/en/confirm-true-correct-67924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hyperlink" Target="https://clipartspub.com/explore/devil-horn-clipart-devilish/" TargetMode="External"/><Relationship Id="rId13" Type="http://schemas.openxmlformats.org/officeDocument/2006/relationships/image" Target="../media/image37.sv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hyperlink" Target="https://freesvg.org/arnoud999-right-or-wrong-5" TargetMode="External"/><Relationship Id="rId2"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hyperlink" Target="https://pixabay.com/en/confirm-true-correct-679245/" TargetMode="External"/><Relationship Id="rId11"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2.png"/><Relationship Id="rId1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hyperlink" Target="https://pixabay.com/en/confirm-true-correct-679245/" TargetMode="External"/><Relationship Id="rId3" Type="http://schemas.openxmlformats.org/officeDocument/2006/relationships/image" Target="../media/image54.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hyperlink" Target="https://freesvg.org/arnoud999-right-or-wrong-5" TargetMode="External"/><Relationship Id="rId4" Type="http://schemas.openxmlformats.org/officeDocument/2006/relationships/image" Target="../media/image37.sv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hyperlink" Target="https://freesvg.org/arnoud999-right-or-wrong-5" TargetMode="External"/><Relationship Id="rId5" Type="http://schemas.openxmlformats.org/officeDocument/2006/relationships/image" Target="../media/image57.png"/><Relationship Id="rId10" Type="http://schemas.openxmlformats.org/officeDocument/2006/relationships/image" Target="../media/image44.png"/><Relationship Id="rId4" Type="http://schemas.openxmlformats.org/officeDocument/2006/relationships/image" Target="../media/image37.svg"/><Relationship Id="rId9" Type="http://schemas.openxmlformats.org/officeDocument/2006/relationships/hyperlink" Target="https://pixabay.com/en/confirm-true-correct-679245/"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pixabay.com/en/confirm-true-correct-679245/" TargetMode="External"/><Relationship Id="rId3" Type="http://schemas.openxmlformats.org/officeDocument/2006/relationships/image" Target="../media/image54.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hyperlink" Target="https://freesvg.org/arnoud999-right-or-wrong-5" TargetMode="External"/><Relationship Id="rId4" Type="http://schemas.openxmlformats.org/officeDocument/2006/relationships/image" Target="../media/image37.sv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hyperlink" Target="https://freesvg.org/arnoud999-right-or-wrong-5"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hyperlink" Target="https://freesvg.org/arnoud999-right-or-wrong-5"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en/confirm-true-correct-679245/"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6.png"/><Relationship Id="rId7" Type="http://schemas.openxmlformats.org/officeDocument/2006/relationships/hyperlink" Target="https://freesvg.org/arnoud999-right-or-wrong-5" TargetMode="Externa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pixabay.com/en/confirm-true-correct-679245/" TargetMode="External"/><Relationship Id="rId4" Type="http://schemas.openxmlformats.org/officeDocument/2006/relationships/image" Target="../media/image43.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6.png"/><Relationship Id="rId7" Type="http://schemas.openxmlformats.org/officeDocument/2006/relationships/hyperlink" Target="https://freesvg.org/arnoud999-right-or-wrong-5" TargetMode="Externa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pixabay.com/en/confirm-true-correct-679245/" TargetMode="External"/><Relationship Id="rId4" Type="http://schemas.openxmlformats.org/officeDocument/2006/relationships/image" Target="../media/image43.png"/><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6.png"/><Relationship Id="rId2"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65.png"/><Relationship Id="rId4" Type="http://schemas.openxmlformats.org/officeDocument/2006/relationships/image" Target="../media/image37.svg"/></Relationships>
</file>

<file path=ppt/slides/_rels/slide41.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440.png"/><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5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30.png"/><Relationship Id="rId7" Type="http://schemas.openxmlformats.org/officeDocument/2006/relationships/image" Target="../media/image570.png"/><Relationship Id="rId12" Type="http://schemas.openxmlformats.org/officeDocument/2006/relationships/image" Target="../media/image78.gif"/><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7.gif"/><Relationship Id="rId11" Type="http://schemas.openxmlformats.org/officeDocument/2006/relationships/image" Target="../media/image611.png"/><Relationship Id="rId5" Type="http://schemas.openxmlformats.org/officeDocument/2006/relationships/image" Target="../media/image76.jpeg"/><Relationship Id="rId10" Type="http://schemas.openxmlformats.org/officeDocument/2006/relationships/image" Target="../media/image600.png"/><Relationship Id="rId4" Type="http://schemas.openxmlformats.org/officeDocument/2006/relationships/image" Target="../media/image75.jpeg"/><Relationship Id="rId9" Type="http://schemas.openxmlformats.org/officeDocument/2006/relationships/image" Target="../media/image590.png"/></Relationships>
</file>

<file path=ppt/slides/_rels/slide58.xml.rels><?xml version="1.0" encoding="UTF-8" standalone="yes"?>
<Relationships xmlns="http://schemas.openxmlformats.org/package/2006/relationships"><Relationship Id="rId8" Type="http://schemas.openxmlformats.org/officeDocument/2006/relationships/image" Target="../media/image650.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74.jpeg"/><Relationship Id="rId21" Type="http://schemas.openxmlformats.org/officeDocument/2006/relationships/image" Target="../media/image78.png"/><Relationship Id="rId7" Type="http://schemas.openxmlformats.org/officeDocument/2006/relationships/image" Target="../media/image640.png"/><Relationship Id="rId12" Type="http://schemas.openxmlformats.org/officeDocument/2006/relationships/image" Target="../media/image69.png"/><Relationship Id="rId17" Type="http://schemas.openxmlformats.org/officeDocument/2006/relationships/image" Target="../media/image740.png"/><Relationship Id="rId2" Type="http://schemas.openxmlformats.org/officeDocument/2006/relationships/image" Target="../media/image630.png"/><Relationship Id="rId16" Type="http://schemas.openxmlformats.org/officeDocument/2006/relationships/image" Target="../media/image730.png"/><Relationship Id="rId20"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7.gif"/><Relationship Id="rId11" Type="http://schemas.openxmlformats.org/officeDocument/2006/relationships/image" Target="../media/image68.png"/><Relationship Id="rId5" Type="http://schemas.openxmlformats.org/officeDocument/2006/relationships/image" Target="../media/image76.jpe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660.png"/><Relationship Id="rId14" Type="http://schemas.openxmlformats.org/officeDocument/2006/relationships/image" Target="../media/image71.png"/><Relationship Id="rId22"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664D6319-AE80-458F-A2C6-1F035126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2" name="Title 1">
            <a:extLst>
              <a:ext uri="{FF2B5EF4-FFF2-40B4-BE49-F238E27FC236}">
                <a16:creationId xmlns:a16="http://schemas.microsoft.com/office/drawing/2014/main" id="{D907F3F9-57C8-A743-9E14-097CEB318C40}"/>
              </a:ext>
            </a:extLst>
          </p:cNvPr>
          <p:cNvSpPr>
            <a:spLocks noGrp="1"/>
          </p:cNvSpPr>
          <p:nvPr>
            <p:ph type="ctrTitle"/>
          </p:nvPr>
        </p:nvSpPr>
        <p:spPr>
          <a:xfrm>
            <a:off x="1964563" y="983401"/>
            <a:ext cx="8911687" cy="1280890"/>
          </a:xfrm>
        </p:spPr>
        <p:txBody>
          <a:bodyPr vert="horz" lIns="91440" tIns="45720" rIns="91440" bIns="45720" rtlCol="0" anchor="t">
            <a:normAutofit/>
          </a:bodyPr>
          <a:lstStyle/>
          <a:p>
            <a:pPr algn="ctr"/>
            <a:r>
              <a:rPr lang="en-US" sz="3600" dirty="0">
                <a:solidFill>
                  <a:srgbClr val="0B032E"/>
                </a:solidFill>
              </a:rPr>
              <a:t>(Very) Basics of </a:t>
            </a:r>
            <a:r>
              <a:rPr lang="en-US" sz="4000" dirty="0">
                <a:solidFill>
                  <a:srgbClr val="0B032E"/>
                </a:solidFill>
              </a:rPr>
              <a:t>Quantum</a:t>
            </a:r>
            <a:r>
              <a:rPr lang="en-US" sz="3600" dirty="0">
                <a:solidFill>
                  <a:srgbClr val="0B032E"/>
                </a:solidFill>
              </a:rPr>
              <a:t> Crypto</a:t>
            </a:r>
          </a:p>
        </p:txBody>
      </p:sp>
      <p:sp>
        <p:nvSpPr>
          <p:cNvPr id="23" name="Subtitle 2">
            <a:extLst>
              <a:ext uri="{FF2B5EF4-FFF2-40B4-BE49-F238E27FC236}">
                <a16:creationId xmlns:a16="http://schemas.microsoft.com/office/drawing/2014/main" id="{5900B1AD-C484-D2C3-2736-AE472AC7922C}"/>
              </a:ext>
            </a:extLst>
          </p:cNvPr>
          <p:cNvSpPr txBox="1">
            <a:spLocks/>
          </p:cNvSpPr>
          <p:nvPr/>
        </p:nvSpPr>
        <p:spPr>
          <a:xfrm>
            <a:off x="1483862" y="2730392"/>
            <a:ext cx="8915400" cy="3777622"/>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br>
              <a:rPr lang="en-US" sz="2400" dirty="0">
                <a:solidFill>
                  <a:schemeClr val="tx1"/>
                </a:solidFill>
              </a:rPr>
            </a:br>
            <a:endParaRPr lang="en-US" sz="2400" dirty="0">
              <a:solidFill>
                <a:schemeClr val="tx1"/>
              </a:solidFill>
            </a:endParaRPr>
          </a:p>
          <a:p>
            <a:pPr algn="ctr"/>
            <a:r>
              <a:rPr lang="en-US" sz="2400" dirty="0">
                <a:solidFill>
                  <a:schemeClr val="tx1"/>
                </a:solidFill>
                <a:latin typeface="Times New Roman" panose="02020603050405020304" pitchFamily="18" charset="0"/>
                <a:cs typeface="Times New Roman" panose="02020603050405020304" pitchFamily="18" charset="0"/>
              </a:rPr>
              <a:t>     Amit Behera</a:t>
            </a:r>
          </a:p>
          <a:p>
            <a:pPr algn="ctr"/>
            <a:r>
              <a:rPr lang="en-US" sz="2400" dirty="0">
                <a:solidFill>
                  <a:schemeClr val="tx1"/>
                </a:solidFill>
                <a:latin typeface="Times New Roman" panose="02020603050405020304" pitchFamily="18" charset="0"/>
                <a:cs typeface="Times New Roman" panose="02020603050405020304" pitchFamily="18" charset="0"/>
              </a:rPr>
              <a:t>       </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endParaRPr lang="en-US" sz="2400" dirty="0">
              <a:solidFill>
                <a:schemeClr val="tx1"/>
              </a:solidFill>
              <a:latin typeface="Times New Roman" panose="02020603050405020304" pitchFamily="18" charset="0"/>
              <a:cs typeface="Times New Roman" panose="02020603050405020304" pitchFamily="18" charset="0"/>
            </a:endParaRPr>
          </a:p>
          <a:p>
            <a:r>
              <a:rPr lang="en-US" sz="2200" dirty="0">
                <a:solidFill>
                  <a:schemeClr val="tx1"/>
                </a:solidFill>
                <a:latin typeface="Times New Roman" panose="02020603050405020304" pitchFamily="18" charset="0"/>
                <a:cs typeface="Times New Roman" panose="02020603050405020304" pitchFamily="18" charset="0"/>
              </a:rPr>
              <a:t>							    Stanford University	 				                                             								June 3, 2025</a:t>
            </a:r>
            <a:endParaRPr lang="en-US" sz="2200" dirty="0">
              <a:solidFill>
                <a:schemeClr val="tx1"/>
              </a:solidFill>
            </a:endParaRPr>
          </a:p>
          <a:p>
            <a:pPr>
              <a:buFont typeface="Wingdings 3" charset="2"/>
              <a:buChar char=""/>
            </a:pPr>
            <a:endParaRPr lang="en-US" sz="2400" dirty="0">
              <a:solidFill>
                <a:schemeClr val="tx1"/>
              </a:solidFill>
            </a:endParaRPr>
          </a:p>
        </p:txBody>
      </p:sp>
      <p:pic>
        <p:nvPicPr>
          <p:cNvPr id="39" name="Picture 38" descr="Schrodinger's cat by Tomsan on Newgrounds">
            <a:extLst>
              <a:ext uri="{FF2B5EF4-FFF2-40B4-BE49-F238E27FC236}">
                <a16:creationId xmlns:a16="http://schemas.microsoft.com/office/drawing/2014/main" id="{223E9A89-6077-3887-AC8E-CFBD936D7C91}"/>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8163339" y="2696765"/>
            <a:ext cx="3691794" cy="3408865"/>
          </a:xfrm>
          <a:prstGeom prst="rect">
            <a:avLst/>
          </a:prstGeom>
        </p:spPr>
      </p:pic>
      <p:pic>
        <p:nvPicPr>
          <p:cNvPr id="44" name="Picture 43">
            <a:extLst>
              <a:ext uri="{FF2B5EF4-FFF2-40B4-BE49-F238E27FC236}">
                <a16:creationId xmlns:a16="http://schemas.microsoft.com/office/drawing/2014/main" id="{2B453234-ECAA-B702-F0FD-D1FED8CDD1A1}"/>
              </a:ext>
            </a:extLst>
          </p:cNvPr>
          <p:cNvPicPr>
            <a:picLocks noChangeAspect="1"/>
          </p:cNvPicPr>
          <p:nvPr/>
        </p:nvPicPr>
        <p:blipFill>
          <a:blip r:embed="rId5"/>
          <a:stretch>
            <a:fillRect/>
          </a:stretch>
        </p:blipFill>
        <p:spPr>
          <a:xfrm>
            <a:off x="4601459" y="3681910"/>
            <a:ext cx="2769952" cy="2140417"/>
          </a:xfrm>
          <a:prstGeom prst="rect">
            <a:avLst/>
          </a:prstGeom>
        </p:spPr>
      </p:pic>
      <p:sp>
        <p:nvSpPr>
          <p:cNvPr id="58" name="TextBox 57">
            <a:extLst>
              <a:ext uri="{FF2B5EF4-FFF2-40B4-BE49-F238E27FC236}">
                <a16:creationId xmlns:a16="http://schemas.microsoft.com/office/drawing/2014/main" id="{6C51E019-5739-BE02-03B4-8C04B8CB437B}"/>
              </a:ext>
            </a:extLst>
          </p:cNvPr>
          <p:cNvSpPr txBox="1"/>
          <p:nvPr/>
        </p:nvSpPr>
        <p:spPr>
          <a:xfrm>
            <a:off x="1228368" y="5845493"/>
            <a:ext cx="2256137"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Slides Courtesy:</a:t>
            </a:r>
          </a:p>
          <a:p>
            <a:r>
              <a:rPr lang="en-US" sz="2000" dirty="0">
                <a:latin typeface="Times New Roman" panose="02020603050405020304" pitchFamily="18" charset="0"/>
                <a:cs typeface="Times New Roman" panose="02020603050405020304" pitchFamily="18" charset="0"/>
              </a:rPr>
              <a:t>Prof. Or </a:t>
            </a:r>
            <a:r>
              <a:rPr lang="en-US" sz="2000" dirty="0" err="1">
                <a:latin typeface="Times New Roman" panose="02020603050405020304" pitchFamily="18" charset="0"/>
                <a:cs typeface="Times New Roman" panose="02020603050405020304" pitchFamily="18" charset="0"/>
              </a:rPr>
              <a:t>Sattath</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87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01E6-C98F-6F49-8683-D0EE2BF4E832}"/>
              </a:ext>
            </a:extLst>
          </p:cNvPr>
          <p:cNvSpPr>
            <a:spLocks noGrp="1"/>
          </p:cNvSpPr>
          <p:nvPr>
            <p:ph type="title"/>
          </p:nvPr>
        </p:nvSpPr>
        <p:spPr/>
        <p:txBody>
          <a:bodyPr/>
          <a:lstStyle/>
          <a:p>
            <a:r>
              <a:rPr lang="en-US"/>
              <a:t>Dirac’s notation</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AE3563B0-614D-AD4E-9266-DC01A91BC7AF}"/>
                  </a:ext>
                </a:extLst>
              </p:cNvPr>
              <p:cNvSpPr>
                <a:spLocks noGrp="1"/>
              </p:cNvSpPr>
              <p:nvPr>
                <p:ph idx="1"/>
              </p:nvPr>
            </p:nvSpPr>
            <p:spPr/>
            <p:txBody>
              <a:bodyPr>
                <a:normAutofit/>
              </a:bodyPr>
              <a:lstStyle/>
              <a:p>
                <a:r>
                  <a:rPr lang="en-US" sz="2400" dirty="0"/>
                  <a:t>Instead of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f>
                          <m:fPr>
                            <m:type m:val="noBa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0</m:t>
                            </m:r>
                          </m:den>
                        </m:f>
                      </m:e>
                    </m:d>
                  </m:oMath>
                </a14:m>
                <a:r>
                  <a:rPr lang="en-US" sz="2400" dirty="0"/>
                  <a:t> and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b="0" i="1" smtClean="0">
                            <a:latin typeface="Cambria Math" panose="02040503050406030204" pitchFamily="18" charset="0"/>
                          </a:rPr>
                          <m:t>1</m:t>
                        </m:r>
                      </m:sub>
                    </m:sSub>
                    <m:r>
                      <a:rPr lang="en-US" sz="2400" i="1">
                        <a:latin typeface="Cambria Math" panose="02040503050406030204" pitchFamily="18" charset="0"/>
                      </a:rPr>
                      <m:t>=</m:t>
                    </m:r>
                    <m:d>
                      <m:dPr>
                        <m:ctrlPr>
                          <a:rPr lang="en-US" sz="2400" i="1">
                            <a:latin typeface="Cambria Math" panose="02040503050406030204" pitchFamily="18" charset="0"/>
                          </a:rPr>
                        </m:ctrlPr>
                      </m:dPr>
                      <m:e>
                        <m:f>
                          <m:fPr>
                            <m:type m:val="noBar"/>
                            <m:ctrlPr>
                              <a:rPr lang="en-US" sz="2400" i="1">
                                <a:latin typeface="Cambria Math" panose="02040503050406030204" pitchFamily="18" charset="0"/>
                              </a:rPr>
                            </m:ctrlPr>
                          </m:fPr>
                          <m:num>
                            <m:r>
                              <a:rPr lang="en-US" sz="2400" b="0" i="1" smtClean="0">
                                <a:latin typeface="Cambria Math" panose="02040503050406030204" pitchFamily="18" charset="0"/>
                              </a:rPr>
                              <m:t>0</m:t>
                            </m:r>
                          </m:num>
                          <m:den>
                            <m:r>
                              <a:rPr lang="en-US" sz="2400" b="0" i="1" smtClean="0">
                                <a:latin typeface="Cambria Math" panose="02040503050406030204" pitchFamily="18" charset="0"/>
                              </a:rPr>
                              <m:t>1</m:t>
                            </m:r>
                          </m:den>
                        </m:f>
                      </m:e>
                    </m:d>
                  </m:oMath>
                </a14:m>
                <a:r>
                  <a:rPr lang="en-US" sz="2400" dirty="0"/>
                  <a:t> we write </a:t>
                </a:r>
                <a14:m>
                  <m:oMath xmlns:m="http://schemas.openxmlformats.org/officeDocument/2006/math">
                    <m:r>
                      <a:rPr lang="en-US" sz="2400" b="0" i="1" smtClean="0">
                        <a:latin typeface="Cambria Math" panose="02040503050406030204" pitchFamily="18" charset="0"/>
                      </a:rPr>
                      <m:t>|0⟩</m:t>
                    </m:r>
                  </m:oMath>
                </a14:m>
                <a:r>
                  <a:rPr lang="en-US" sz="2400" dirty="0"/>
                  <a:t> and </a:t>
                </a:r>
                <a14:m>
                  <m:oMath xmlns:m="http://schemas.openxmlformats.org/officeDocument/2006/math">
                    <m:r>
                      <a:rPr lang="en-US" sz="2400" b="0" i="1" smtClean="0">
                        <a:latin typeface="Cambria Math" panose="02040503050406030204" pitchFamily="18" charset="0"/>
                      </a:rPr>
                      <m:t>|1⟩</m:t>
                    </m:r>
                  </m:oMath>
                </a14:m>
                <a:r>
                  <a:rPr lang="en-US" sz="2400" dirty="0"/>
                  <a:t>. </a:t>
                </a:r>
              </a:p>
              <a:p>
                <a:r>
                  <a:rPr lang="en-US" sz="2400" dirty="0"/>
                  <a:t>For an arbitrary vector, Instead of writing </a:t>
                </a:r>
                <a14:m>
                  <m:oMath xmlns:m="http://schemas.openxmlformats.org/officeDocument/2006/math">
                    <m:r>
                      <a:rPr lang="en-US" sz="2400" b="1" i="1" smtClean="0">
                        <a:latin typeface="Cambria Math" panose="02040503050406030204" pitchFamily="18" charset="0"/>
                      </a:rPr>
                      <m:t>𝝍</m:t>
                    </m:r>
                  </m:oMath>
                </a14:m>
                <a:r>
                  <a:rPr lang="en-US" sz="2400" dirty="0"/>
                  <a:t> or </a:t>
                </a:r>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𝜓</m:t>
                        </m:r>
                      </m:e>
                    </m:acc>
                  </m:oMath>
                </a14:m>
                <a:r>
                  <a:rPr lang="en-US" sz="2400" dirty="0"/>
                  <a:t>, in quantum computing we write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𝜓</m:t>
                    </m:r>
                    <m:r>
                      <a:rPr lang="en-US" sz="2400" b="0" i="1" smtClean="0">
                        <a:latin typeface="Cambria Math" panose="02040503050406030204" pitchFamily="18" charset="0"/>
                      </a:rPr>
                      <m:t>⟩</m:t>
                    </m:r>
                  </m:oMath>
                </a14:m>
                <a:r>
                  <a:rPr lang="en-US" sz="2400" dirty="0"/>
                  <a:t>. This is called a “</a:t>
                </a:r>
                <a:r>
                  <a:rPr lang="en-US" sz="2400" dirty="0" err="1"/>
                  <a:t>ket</a:t>
                </a:r>
                <a:r>
                  <a:rPr lang="en-US" sz="2400" dirty="0"/>
                  <a:t>”.</a:t>
                </a:r>
              </a:p>
              <a:p>
                <a:r>
                  <a:rPr lang="en-US" sz="2400" dirty="0"/>
                  <a:t>A qubit can always be written as </a:t>
                </a:r>
                <a14:m>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𝜓</m:t>
                        </m:r>
                      </m:e>
                    </m:d>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rPr>
                          <m:t>𝑖</m:t>
                        </m:r>
                        <m:r>
                          <a:rPr lang="en-US" sz="2400" b="0" i="1" smtClean="0">
                            <a:latin typeface="Cambria Math" panose="02040503050406030204" pitchFamily="18" charset="0"/>
                          </a:rPr>
                          <m:t>∈{0,1}</m:t>
                        </m:r>
                      </m:sub>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𝑖</m:t>
                        </m:r>
                        <m:r>
                          <a:rPr lang="en-US" sz="2400" b="0" i="1" smtClean="0">
                            <a:latin typeface="Cambria Math" panose="02040503050406030204" pitchFamily="18" charset="0"/>
                          </a:rPr>
                          <m:t>⟩</m:t>
                        </m:r>
                      </m:e>
                    </m:nary>
                  </m:oMath>
                </a14:m>
                <a:r>
                  <a:rPr lang="en-US" sz="3200" dirty="0"/>
                  <a:t>.</a:t>
                </a:r>
              </a:p>
              <a:p>
                <a:r>
                  <a:rPr lang="en-US" sz="2400" dirty="0"/>
                  <a:t>We define </a:t>
                </a:r>
                <a14:m>
                  <m:oMath xmlns:m="http://schemas.openxmlformats.org/officeDocument/2006/math">
                    <m:r>
                      <a:rPr lang="en-US" sz="2400" b="0" i="1" smtClean="0">
                        <a:latin typeface="Cambria Math" panose="02040503050406030204" pitchFamily="18" charset="0"/>
                      </a:rPr>
                      <m:t>⟨</m:t>
                    </m:r>
                    <m:r>
                      <a:rPr lang="en-US" sz="2400" b="0" i="1" smtClean="0">
                        <a:latin typeface="Cambria Math" panose="02040503050406030204" pitchFamily="18" charset="0"/>
                      </a:rPr>
                      <m:t>𝜓</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𝜓</m:t>
                            </m:r>
                          </m:e>
                        </m:d>
                      </m:e>
                      <m:sup>
                        <m:r>
                          <a:rPr lang="en-US" sz="2400" b="0" i="1" smtClean="0">
                            <a:latin typeface="Cambria Math" panose="02040503050406030204" pitchFamily="18" charset="0"/>
                          </a:rPr>
                          <m:t>†</m:t>
                        </m:r>
                      </m:sup>
                    </m:sSup>
                  </m:oMath>
                </a14:m>
                <a:r>
                  <a:rPr lang="en-US" sz="2400" dirty="0"/>
                  <a:t>. </a:t>
                </a:r>
              </a:p>
              <a:p>
                <a:r>
                  <a:rPr lang="en-US" sz="2400" dirty="0"/>
                  <a:t>So, a “</a:t>
                </a:r>
                <a:r>
                  <a:rPr lang="en-US" sz="2400" dirty="0" err="1"/>
                  <a:t>Braket</a:t>
                </a:r>
                <a:r>
                  <a:rPr lang="en-US" sz="2400" dirty="0"/>
                  <a:t>” </a:t>
                </a:r>
                <a14:m>
                  <m:oMath xmlns:m="http://schemas.openxmlformats.org/officeDocument/2006/math">
                    <m:r>
                      <a:rPr lang="en-US" sz="2400" i="1">
                        <a:latin typeface="Cambria Math" panose="02040503050406030204" pitchFamily="18" charset="0"/>
                      </a:rPr>
                      <m:t>⟨</m:t>
                    </m:r>
                    <m:r>
                      <a:rPr lang="en-US" sz="2400" i="1">
                        <a:latin typeface="Cambria Math" panose="02040503050406030204" pitchFamily="18" charset="0"/>
                      </a:rPr>
                      <m:t>𝛼</m:t>
                    </m:r>
                    <m:r>
                      <a:rPr lang="en-US" sz="2400" i="1">
                        <a:latin typeface="Cambria Math" panose="02040503050406030204" pitchFamily="18" charset="0"/>
                      </a:rPr>
                      <m:t>|</m:t>
                    </m:r>
                    <m:r>
                      <a:rPr lang="en-US" sz="2400" i="1">
                        <a:latin typeface="Cambria Math" panose="02040503050406030204" pitchFamily="18" charset="0"/>
                      </a:rPr>
                      <m:t>𝛽</m:t>
                    </m:r>
                    <m:r>
                      <a:rPr lang="en-US" sz="2400" i="1">
                        <a:latin typeface="Cambria Math" panose="02040503050406030204" pitchFamily="18" charset="0"/>
                      </a:rPr>
                      <m:t>⟩</m:t>
                    </m:r>
                  </m:oMath>
                </a14:m>
                <a:r>
                  <a:rPr lang="en-US" sz="2400" dirty="0"/>
                  <a:t> is the inner product.</a:t>
                </a:r>
              </a:p>
              <a:p>
                <a:endParaRPr lang="en-US" dirty="0"/>
              </a:p>
              <a:p>
                <a:endParaRPr lang="en-US" dirty="0"/>
              </a:p>
              <a:p>
                <a:endParaRPr lang="en-US" dirty="0"/>
              </a:p>
            </p:txBody>
          </p:sp>
        </mc:Choice>
        <mc:Fallback>
          <p:sp>
            <p:nvSpPr>
              <p:cNvPr id="5" name="Content Placeholder 4">
                <a:extLst>
                  <a:ext uri="{FF2B5EF4-FFF2-40B4-BE49-F238E27FC236}">
                    <a16:creationId xmlns:a16="http://schemas.microsoft.com/office/drawing/2014/main" id="{AE3563B0-614D-AD4E-9266-DC01A91BC7AF}"/>
                  </a:ext>
                </a:extLst>
              </p:cNvPr>
              <p:cNvSpPr>
                <a:spLocks noGrp="1" noRot="1" noChangeAspect="1" noMove="1" noResize="1" noEditPoints="1" noAdjustHandles="1" noChangeArrowheads="1" noChangeShapeType="1" noTextEdit="1"/>
              </p:cNvSpPr>
              <p:nvPr>
                <p:ph idx="1"/>
              </p:nvPr>
            </p:nvSpPr>
            <p:spPr>
              <a:blipFill>
                <a:blip r:embed="rId2"/>
                <a:stretch>
                  <a:fillRect l="-997" t="-336"/>
                </a:stretch>
              </a:blipFill>
            </p:spPr>
            <p:txBody>
              <a:bodyPr/>
              <a:lstStyle/>
              <a:p>
                <a:r>
                  <a:rPr lang="en-US">
                    <a:noFill/>
                  </a:rPr>
                  <a:t> </a:t>
                </a:r>
              </a:p>
            </p:txBody>
          </p:sp>
        </mc:Fallback>
      </mc:AlternateContent>
    </p:spTree>
    <p:extLst>
      <p:ext uri="{BB962C8B-B14F-4D97-AF65-F5344CB8AC3E}">
        <p14:creationId xmlns:p14="http://schemas.microsoft.com/office/powerpoint/2010/main" val="41829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47F1-8109-6743-AD9A-285D4143B8DE}"/>
              </a:ext>
            </a:extLst>
          </p:cNvPr>
          <p:cNvSpPr>
            <a:spLocks noGrp="1"/>
          </p:cNvSpPr>
          <p:nvPr>
            <p:ph type="title"/>
          </p:nvPr>
        </p:nvSpPr>
        <p:spPr/>
        <p:txBody>
          <a:bodyPr/>
          <a:lstStyle/>
          <a:p>
            <a:r>
              <a:rPr lang="en-US"/>
              <a:t>Important states and </a:t>
            </a:r>
            <a:r>
              <a:rPr lang="en-US" err="1"/>
              <a:t>unitaries</a:t>
            </a:r>
            <a:endParaRPr lang="en-US"/>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09142A4-538C-A043-977F-C3F83F15A8CB}"/>
                  </a:ext>
                </a:extLst>
              </p:cNvPr>
              <p:cNvSpPr>
                <a:spLocks noGrp="1"/>
              </p:cNvSpPr>
              <p:nvPr>
                <p:ph idx="1"/>
              </p:nvPr>
            </p:nvSpPr>
            <p:spPr/>
            <p:txBody>
              <a:bodyPr>
                <a:normAutofit/>
              </a:bodyPr>
              <a:lstStyle/>
              <a:p>
                <a14:m>
                  <m:oMath xmlns:m="http://schemas.openxmlformats.org/officeDocument/2006/math">
                    <m:r>
                      <a:rPr lang="en-US"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den>
                    </m:f>
                    <m:r>
                      <a:rPr lang="en-US" i="1">
                        <a:latin typeface="Cambria Math" panose="02040503050406030204" pitchFamily="18" charset="0"/>
                      </a:rPr>
                      <m:t>(|0⟩+|1⟩ )</m:t>
                    </m:r>
                  </m:oMath>
                </a14:m>
                <a:r>
                  <a:rPr lang="en-US" dirty="0"/>
                  <a:t>,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den>
                    </m:f>
                    <m:r>
                      <a:rPr lang="en-US" b="0" i="1" smtClean="0">
                        <a:latin typeface="Cambria Math" panose="02040503050406030204" pitchFamily="18" charset="0"/>
                      </a:rPr>
                      <m:t>(|0⟩−</m:t>
                    </m:r>
                    <m:r>
                      <a:rPr lang="en-US" i="1">
                        <a:latin typeface="Cambria Math" panose="02040503050406030204" pitchFamily="18" charset="0"/>
                      </a:rPr>
                      <m:t>|1⟩ )</m:t>
                    </m:r>
                  </m:oMath>
                </a14:m>
                <a:endParaRPr lang="en-US" dirty="0"/>
              </a:p>
              <a:p>
                <a:endParaRPr lang="en-US" dirty="0"/>
              </a:p>
              <a:p>
                <a14:m>
                  <m:oMath xmlns:m="http://schemas.openxmlformats.org/officeDocument/2006/math">
                    <m:r>
                      <a:rPr lang="en-US" i="1">
                        <a:latin typeface="Cambria Math" panose="02040503050406030204" pitchFamily="18" charset="0"/>
                      </a:rPr>
                      <m:t>𝐻</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a:rPr lang="en-US" i="1">
                                  <a:latin typeface="Cambria Math" panose="02040503050406030204" pitchFamily="18" charset="0"/>
                                </a:rPr>
                                <m:t>1</m:t>
                              </m:r>
                            </m:e>
                          </m:mr>
                          <m:mr>
                            <m:e>
                              <m:r>
                                <a:rPr lang="en-US" i="1">
                                  <a:latin typeface="Cambria Math" panose="02040503050406030204" pitchFamily="18" charset="0"/>
                                </a:rPr>
                                <m:t>1</m:t>
                              </m:r>
                            </m:e>
                            <m:e>
                              <m:r>
                                <a:rPr lang="en-US" i="1">
                                  <a:latin typeface="Cambria Math" panose="02040503050406030204" pitchFamily="18" charset="0"/>
                                </a:rPr>
                                <m:t>−1</m:t>
                              </m:r>
                            </m:e>
                          </m:mr>
                        </m:m>
                      </m:e>
                    </m:d>
                    <m:r>
                      <a:rPr lang="en-US" i="1">
                        <a:latin typeface="Cambria Math" panose="02040503050406030204" pitchFamily="18" charset="0"/>
                      </a:rPr>
                      <m:t>, </m:t>
                    </m:r>
                    <m:r>
                      <a:rPr lang="en-US" i="1">
                        <a:latin typeface="Cambria Math" panose="02040503050406030204" pitchFamily="18" charset="0"/>
                      </a:rPr>
                      <m:t>𝐻</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𝐻</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i="1">
                        <a:latin typeface="Cambria Math" panose="02040503050406030204" pitchFamily="18" charset="0"/>
                      </a:rPr>
                      <m:t>=|−⟩</m:t>
                    </m:r>
                  </m:oMath>
                </a14:m>
                <a:r>
                  <a:rPr lang="en-US" dirty="0"/>
                  <a:t>.</a:t>
                </a:r>
              </a:p>
              <a:p>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𝜃</m:t>
                        </m:r>
                      </m:sub>
                    </m:sSub>
                    <m:r>
                      <a:rPr lang="en-US" i="1">
                        <a:latin typeface="Cambria Math" panose="02040503050406030204" pitchFamily="18" charset="0"/>
                      </a:rPr>
                      <m:t>=</m:t>
                    </m:r>
                    <m:d>
                      <m:dPr>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func>
                                <m:funcPr>
                                  <m:ctrlPr>
                                    <a:rPr lang="en-US" i="1">
                                      <a:latin typeface="Cambria Math" panose="02040503050406030204" pitchFamily="18" charset="0"/>
                                    </a:rPr>
                                  </m:ctrlPr>
                                </m:funcPr>
                                <m:fName>
                                  <m:r>
                                    <m:rPr>
                                      <m:sty m:val="p"/>
                                      <m:brk m:alnAt="7"/>
                                    </m:rPr>
                                    <a:rPr lang="en-US">
                                      <a:latin typeface="Cambria Math" panose="02040503050406030204" pitchFamily="18" charset="0"/>
                                    </a:rPr>
                                    <m:t>c</m:t>
                                  </m:r>
                                  <m:r>
                                    <m:rPr>
                                      <m:sty m:val="p"/>
                                    </m:rPr>
                                    <a:rPr lang="en-US">
                                      <a:latin typeface="Cambria Math" panose="02040503050406030204" pitchFamily="18" charset="0"/>
                                    </a:rPr>
                                    <m:t>os</m:t>
                                  </m:r>
                                </m:fName>
                                <m:e>
                                  <m:r>
                                    <m:rPr>
                                      <m:brk m:alnAt="7"/>
                                    </m:rPr>
                                    <a:rPr lang="en-US" i="1">
                                      <a:latin typeface="Cambria Math" panose="02040503050406030204" pitchFamily="18" charset="0"/>
                                    </a:rPr>
                                    <m:t>𝜃</m:t>
                                  </m:r>
                                </m:e>
                              </m:func>
                            </m:e>
                            <m:e>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i="1">
                                      <a:latin typeface="Cambria Math" panose="02040503050406030204" pitchFamily="18" charset="0"/>
                                    </a:rPr>
                                    <m:t>𝜃</m:t>
                                  </m:r>
                                </m:e>
                              </m:func>
                            </m:e>
                          </m:mr>
                          <m:mr>
                            <m:e>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i="1">
                                      <a:latin typeface="Cambria Math" panose="02040503050406030204" pitchFamily="18" charset="0"/>
                                    </a:rPr>
                                    <m:t>𝜃</m:t>
                                  </m:r>
                                </m:e>
                              </m:func>
                            </m:e>
                            <m:e>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i="1">
                                      <a:latin typeface="Cambria Math" panose="02040503050406030204" pitchFamily="18" charset="0"/>
                                    </a:rPr>
                                    <m:t>𝜃</m:t>
                                  </m:r>
                                </m:e>
                              </m:func>
                            </m:e>
                          </m:mr>
                        </m:m>
                      </m:e>
                    </m:d>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𝜋</m:t>
                        </m:r>
                        <m:r>
                          <a:rPr lang="en-US" i="1">
                            <a:latin typeface="Cambria Math" panose="02040503050406030204" pitchFamily="18" charset="0"/>
                          </a:rPr>
                          <m:t>/4</m:t>
                        </m:r>
                      </m:sub>
                    </m:sSub>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𝜋</m:t>
                        </m:r>
                        <m:r>
                          <a:rPr lang="en-US" i="1">
                            <a:latin typeface="Cambria Math" panose="02040503050406030204" pitchFamily="18" charset="0"/>
                          </a:rPr>
                          <m:t>/4</m:t>
                        </m:r>
                      </m:sub>
                    </m:sSub>
                    <m:d>
                      <m:dPr>
                        <m:begChr m:val="|"/>
                        <m:endChr m:val="⟩"/>
                        <m:ctrlPr>
                          <a:rPr lang="en-US" i="1">
                            <a:latin typeface="Cambria Math" panose="02040503050406030204" pitchFamily="18" charset="0"/>
                          </a:rPr>
                        </m:ctrlPr>
                      </m:dPr>
                      <m:e>
                        <m:r>
                          <a:rPr lang="en-US" b="0" i="1" smtClean="0">
                            <a:latin typeface="Cambria Math" panose="02040503050406030204" pitchFamily="18" charset="0"/>
                          </a:rPr>
                          <m:t>+</m:t>
                        </m:r>
                      </m:e>
                    </m:d>
                    <m:r>
                      <a:rPr lang="en-US" b="0" i="1" smtClean="0">
                        <a:latin typeface="Cambria Math" panose="02040503050406030204" pitchFamily="18" charset="0"/>
                      </a:rPr>
                      <m:t>=1</m:t>
                    </m:r>
                  </m:oMath>
                </a14:m>
                <a:endParaRPr lang="en-US" dirty="0"/>
              </a:p>
              <a:p>
                <a:endParaRPr lang="en-US" dirty="0"/>
              </a:p>
              <a:p>
                <a:endParaRPr lang="en-US" dirty="0"/>
              </a:p>
              <a:p>
                <a:endParaRPr lang="en-US" dirty="0"/>
              </a:p>
            </p:txBody>
          </p:sp>
        </mc:Choice>
        <mc:Fallback>
          <p:sp>
            <p:nvSpPr>
              <p:cNvPr id="3" name="Content Placeholder 2">
                <a:extLst>
                  <a:ext uri="{FF2B5EF4-FFF2-40B4-BE49-F238E27FC236}">
                    <a16:creationId xmlns:a16="http://schemas.microsoft.com/office/drawing/2014/main" id="{009142A4-538C-A043-977F-C3F83F15A8CB}"/>
                  </a:ext>
                </a:extLst>
              </p:cNvPr>
              <p:cNvSpPr>
                <a:spLocks noGrp="1" noRot="1" noChangeAspect="1" noMove="1" noResize="1" noEditPoints="1" noAdjustHandles="1" noChangeArrowheads="1" noChangeShapeType="1" noTextEdit="1"/>
              </p:cNvSpPr>
              <p:nvPr>
                <p:ph idx="1"/>
              </p:nvPr>
            </p:nvSpPr>
            <p:spPr>
              <a:blipFill>
                <a:blip r:embed="rId3"/>
                <a:stretch>
                  <a:fillRect l="-570"/>
                </a:stretch>
              </a:blipFill>
            </p:spPr>
            <p:txBody>
              <a:bodyPr/>
              <a:lstStyle/>
              <a:p>
                <a:r>
                  <a:rPr lang="en-US">
                    <a:noFill/>
                  </a:rPr>
                  <a:t> </a:t>
                </a:r>
              </a:p>
            </p:txBody>
          </p:sp>
        </mc:Fallback>
      </mc:AlternateContent>
    </p:spTree>
    <p:extLst>
      <p:ext uri="{BB962C8B-B14F-4D97-AF65-F5344CB8AC3E}">
        <p14:creationId xmlns:p14="http://schemas.microsoft.com/office/powerpoint/2010/main" val="31550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01E6-C98F-6F49-8683-D0EE2BF4E832}"/>
              </a:ext>
            </a:extLst>
          </p:cNvPr>
          <p:cNvSpPr>
            <a:spLocks noGrp="1"/>
          </p:cNvSpPr>
          <p:nvPr>
            <p:ph type="title"/>
          </p:nvPr>
        </p:nvSpPr>
        <p:spPr/>
        <p:txBody>
          <a:bodyPr/>
          <a:lstStyle/>
          <a:p>
            <a:r>
              <a:rPr lang="en-US"/>
              <a:t>Toy examples:</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AE3563B0-614D-AD4E-9266-DC01A91BC7AF}"/>
                  </a:ext>
                </a:extLst>
              </p:cNvPr>
              <p:cNvSpPr>
                <a:spLocks noGrp="1"/>
              </p:cNvSpPr>
              <p:nvPr>
                <p:ph idx="1"/>
              </p:nvPr>
            </p:nvSpPr>
            <p:spPr>
              <a:xfrm>
                <a:off x="2589212" y="1905000"/>
                <a:ext cx="8915400" cy="4688305"/>
              </a:xfrm>
            </p:spPr>
            <p:txBody>
              <a:bodyPr>
                <a:normAutofit/>
              </a:bodyPr>
              <a:lstStyle/>
              <a:p>
                <a:r>
                  <a:rPr lang="en-US" dirty="0"/>
                  <a:t>What happens when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m:t>
                        </m:r>
                      </m:e>
                    </m:d>
                  </m:oMath>
                </a14:m>
                <a:r>
                  <a:rPr lang="en-US" dirty="0"/>
                  <a:t> is measured? For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m:t>
                        </m:r>
                      </m:e>
                    </m:d>
                  </m:oMath>
                </a14:m>
                <a:r>
                  <a:rPr lang="en-US" dirty="0"/>
                  <a:t>? </a:t>
                </a:r>
              </a:p>
              <a:p>
                <a:r>
                  <a:rPr lang="en-US" dirty="0"/>
                  <a:t>Both cases: the outcome is 0/1 with %50. </a:t>
                </a:r>
              </a:p>
              <a:p>
                <a:r>
                  <a:rPr lang="en-US" dirty="0"/>
                  <a:t>So, are they “the same” state?</a:t>
                </a:r>
              </a:p>
              <a:p>
                <a:r>
                  <a:rPr lang="en-US" b="0" dirty="0"/>
                  <a:t>No! </a:t>
                </a:r>
                <a14:m>
                  <m:oMath xmlns:m="http://schemas.openxmlformats.org/officeDocument/2006/math">
                    <m:r>
                      <a:rPr lang="en-US" b="0" i="1" smtClean="0">
                        <a:latin typeface="Cambria Math" panose="02040503050406030204" pitchFamily="18" charset="0"/>
                      </a:rPr>
                      <m:t>|+⟩</m:t>
                    </m:r>
                  </m:oMath>
                </a14:m>
                <a:r>
                  <a:rPr lang="en-US" dirty="0"/>
                  <a:t> and </a:t>
                </a:r>
                <a14:m>
                  <m:oMath xmlns:m="http://schemas.openxmlformats.org/officeDocument/2006/math">
                    <m:r>
                      <a:rPr lang="en-US" b="0" i="1" smtClean="0">
                        <a:latin typeface="Cambria Math" panose="02040503050406030204" pitchFamily="18" charset="0"/>
                      </a:rPr>
                      <m:t>|−⟩</m:t>
                    </m:r>
                  </m:oMath>
                </a14:m>
                <a:r>
                  <a:rPr lang="en-US" dirty="0"/>
                  <a:t> can be distinguished by applying </a:t>
                </a:r>
                <a14:m>
                  <m:oMath xmlns:m="http://schemas.openxmlformats.org/officeDocument/2006/math">
                    <m:r>
                      <a:rPr lang="en-US" b="0" i="1" dirty="0" smtClean="0">
                        <a:latin typeface="Cambria Math" panose="02040503050406030204" pitchFamily="18" charset="0"/>
                      </a:rPr>
                      <m:t>𝐻</m:t>
                    </m:r>
                  </m:oMath>
                </a14:m>
                <a:r>
                  <a:rPr lang="en-US" dirty="0"/>
                  <a:t>, and then measuring (the outcome “0” means the state was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oMath>
                </a14:m>
                <a:r>
                  <a:rPr lang="en-US" dirty="0"/>
                  <a:t> and the outcome 1 means the state was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1</m:t>
                    </m:r>
                    <m:r>
                      <a:rPr lang="en-US" i="1">
                        <a:latin typeface="Cambria Math" panose="02040503050406030204" pitchFamily="18" charset="0"/>
                      </a:rPr>
                      <m:t>⟩</m:t>
                    </m:r>
                    <m:r>
                      <a:rPr lang="en-US" b="0" i="0" smtClean="0">
                        <a:latin typeface="Cambria Math" panose="02040503050406030204" pitchFamily="18" charset="0"/>
                      </a:rPr>
                      <m:t>)</m:t>
                    </m:r>
                  </m:oMath>
                </a14:m>
                <a:r>
                  <a:rPr lang="en-US" dirty="0"/>
                  <a:t>.</a:t>
                </a:r>
                <a:br>
                  <a:rPr lang="en-US" dirty="0"/>
                </a:br>
                <a:r>
                  <a:rPr lang="en-US" dirty="0"/>
                  <a:t>Hint: </a:t>
                </a:r>
                <a14:m>
                  <m:oMath xmlns:m="http://schemas.openxmlformats.org/officeDocument/2006/math">
                    <m:r>
                      <a:rPr lang="en-US" b="0" i="1" smtClean="0">
                        <a:latin typeface="Cambria Math" panose="02040503050406030204" pitchFamily="18" charset="0"/>
                      </a:rPr>
                      <m:t>𝐻</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m:t>
                        </m:r>
                      </m:sup>
                    </m:sSup>
                    <m:r>
                      <a:rPr lang="he-IL"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−1</m:t>
                        </m:r>
                      </m:sup>
                    </m:sSup>
                  </m:oMath>
                </a14:m>
                <a:r>
                  <a:rPr lang="en-US" dirty="0"/>
                  <a:t>. </a:t>
                </a:r>
              </a:p>
              <a:p>
                <a:r>
                  <a:rPr lang="en-US" dirty="0"/>
                  <a:t>This procedure is also called “measurement in the +/- basis”, whereas the standard measurement is in the standard basis. </a:t>
                </a:r>
              </a:p>
              <a:p>
                <a:endParaRPr lang="en-US" dirty="0"/>
              </a:p>
            </p:txBody>
          </p:sp>
        </mc:Choice>
        <mc:Fallback>
          <p:sp>
            <p:nvSpPr>
              <p:cNvPr id="5" name="Content Placeholder 4">
                <a:extLst>
                  <a:ext uri="{FF2B5EF4-FFF2-40B4-BE49-F238E27FC236}">
                    <a16:creationId xmlns:a16="http://schemas.microsoft.com/office/drawing/2014/main" id="{AE3563B0-614D-AD4E-9266-DC01A91BC7AF}"/>
                  </a:ext>
                </a:extLst>
              </p:cNvPr>
              <p:cNvSpPr>
                <a:spLocks noGrp="1" noRot="1" noChangeAspect="1" noMove="1" noResize="1" noEditPoints="1" noAdjustHandles="1" noChangeArrowheads="1" noChangeShapeType="1" noTextEdit="1"/>
              </p:cNvSpPr>
              <p:nvPr>
                <p:ph idx="1"/>
              </p:nvPr>
            </p:nvSpPr>
            <p:spPr>
              <a:xfrm>
                <a:off x="2589212" y="1905000"/>
                <a:ext cx="8915400" cy="4688305"/>
              </a:xfrm>
              <a:blipFill>
                <a:blip r:embed="rId2"/>
                <a:stretch>
                  <a:fillRect l="-570" t="-811"/>
                </a:stretch>
              </a:blipFill>
            </p:spPr>
            <p:txBody>
              <a:bodyPr/>
              <a:lstStyle/>
              <a:p>
                <a:r>
                  <a:rPr lang="en-US">
                    <a:noFill/>
                  </a:rPr>
                  <a:t> </a:t>
                </a:r>
              </a:p>
            </p:txBody>
          </p:sp>
        </mc:Fallback>
      </mc:AlternateContent>
    </p:spTree>
    <p:extLst>
      <p:ext uri="{BB962C8B-B14F-4D97-AF65-F5344CB8AC3E}">
        <p14:creationId xmlns:p14="http://schemas.microsoft.com/office/powerpoint/2010/main" val="156376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7459-48CC-AF4D-8341-3D27880A7800}"/>
              </a:ext>
            </a:extLst>
          </p:cNvPr>
          <p:cNvSpPr>
            <a:spLocks noGrp="1"/>
          </p:cNvSpPr>
          <p:nvPr>
            <p:ph type="title"/>
          </p:nvPr>
        </p:nvSpPr>
        <p:spPr/>
        <p:txBody>
          <a:bodyPr/>
          <a:lstStyle/>
          <a:p>
            <a:r>
              <a:rPr lang="en-US"/>
              <a:t>Measurements in another basis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768981-7140-B742-89A7-7E0385E0116F}"/>
                  </a:ext>
                </a:extLst>
              </p:cNvPr>
              <p:cNvSpPr>
                <a:spLocks noGrp="1"/>
              </p:cNvSpPr>
              <p:nvPr>
                <p:ph idx="1"/>
              </p:nvPr>
            </p:nvSpPr>
            <p:spPr/>
            <p:txBody>
              <a:bodyPr/>
              <a:lstStyle/>
              <a:p>
                <a:r>
                  <a:rPr lang="en-US" dirty="0"/>
                  <a:t>Measuring the state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d>
                    <m:r>
                      <a:rPr lang="en-US" b="0" i="1" smtClean="0">
                        <a:latin typeface="Cambria Math" panose="02040503050406030204" pitchFamily="18" charset="0"/>
                      </a:rPr>
                      <m:t>=</m:t>
                    </m:r>
                    <m:r>
                      <a:rPr lang="en-US" b="0" i="0"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∈{0,1}</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e>
                    </m:nary>
                    <m:r>
                      <a:rPr lang="en-US" b="0" i="1" smtClean="0">
                        <a:latin typeface="Cambria Math" panose="02040503050406030204" pitchFamily="18" charset="0"/>
                      </a:rPr>
                      <m:t>|</m:t>
                    </m:r>
                    <m:r>
                      <a:rPr lang="en-US" b="0" i="1" smtClean="0">
                        <a:latin typeface="Cambria Math" panose="02040503050406030204" pitchFamily="18" charset="0"/>
                      </a:rPr>
                      <m:t>𝑖</m:t>
                    </m:r>
                    <m:r>
                      <a:rPr lang="en-US" b="0" i="1" smtClean="0">
                        <a:latin typeface="Cambria Math" panose="02040503050406030204" pitchFamily="18" charset="0"/>
                      </a:rPr>
                      <m:t>⟩ </m:t>
                    </m:r>
                  </m:oMath>
                </a14:m>
                <a:r>
                  <a:rPr lang="en-US" dirty="0"/>
                  <a:t> yields the outcome </a:t>
                </a:r>
                <a14:m>
                  <m:oMath xmlns:m="http://schemas.openxmlformats.org/officeDocument/2006/math">
                    <m:r>
                      <a:rPr lang="en-US" b="0" i="1" smtClean="0">
                        <a:latin typeface="Cambria Math" panose="02040503050406030204" pitchFamily="18" charset="0"/>
                      </a:rPr>
                      <m:t>𝑖</m:t>
                    </m:r>
                  </m:oMath>
                </a14:m>
                <a:r>
                  <a:rPr lang="en-US" dirty="0"/>
                  <a:t> with probability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𝑎</m:t>
                        </m:r>
                      </m:e>
                      <m:sub>
                        <m:r>
                          <a:rPr lang="en-US" b="0" i="1" smtClean="0">
                            <a:latin typeface="Cambria Math" panose="02040503050406030204" pitchFamily="18" charset="0"/>
                          </a:rPr>
                          <m:t>𝑖</m:t>
                        </m:r>
                      </m:sub>
                    </m:sSub>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a:latin typeface="Cambria Math" panose="02040503050406030204" pitchFamily="18" charset="0"/>
                              </a:rPr>
                              <m:t>​</m:t>
                            </m:r>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e>
                                <m:r>
                                  <a:rPr lang="en-US" b="0" i="1" smtClean="0">
                                    <a:latin typeface="Cambria Math" panose="02040503050406030204" pitchFamily="18" charset="0"/>
                                  </a:rPr>
                                  <m:t>𝑖</m:t>
                                </m:r>
                              </m:e>
                            </m:d>
                          </m:e>
                        </m:d>
                      </m:e>
                      <m:sup>
                        <m:r>
                          <a:rPr lang="en-US" b="0" i="1" smtClean="0">
                            <a:latin typeface="Cambria Math" panose="02040503050406030204" pitchFamily="18" charset="0"/>
                          </a:rPr>
                          <m:t>2</m:t>
                        </m:r>
                      </m:sup>
                    </m:sSup>
                    <m:r>
                      <a:rPr lang="en-US" b="0" i="0" smtClean="0">
                        <a:latin typeface="Cambria Math" panose="02040503050406030204" pitchFamily="18" charset="0"/>
                      </a:rPr>
                      <m:t>.</m:t>
                    </m:r>
                  </m:oMath>
                </a14:m>
                <a:r>
                  <a:rPr lang="en-US" dirty="0"/>
                  <a:t> We call this a measurement in the standard basis.</a:t>
                </a:r>
              </a:p>
              <a:p>
                <a:r>
                  <a:rPr lang="en-US" dirty="0"/>
                  <a:t> We can measure in any orthonormal basis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d>
                      </m:e>
                      <m:sub>
                        <m:r>
                          <a:rPr lang="en-US" b="0" i="1" smtClean="0">
                            <a:latin typeface="Cambria Math" panose="02040503050406030204" pitchFamily="18" charset="0"/>
                          </a:rPr>
                          <m:t>𝑖</m:t>
                        </m:r>
                      </m:sub>
                    </m:sSub>
                  </m:oMath>
                </a14:m>
                <a:r>
                  <a:rPr lang="en-US" dirty="0"/>
                  <a:t>. </a:t>
                </a:r>
              </a:p>
              <a:p>
                <a:r>
                  <a:rPr lang="en-US" dirty="0"/>
                  <a:t>The measurement outcome is </a:t>
                </a:r>
                <a14:m>
                  <m:oMath xmlns:m="http://schemas.openxmlformats.org/officeDocument/2006/math">
                    <m:r>
                      <a:rPr lang="en-US" b="0" i="1" smtClean="0">
                        <a:latin typeface="Cambria Math" panose="02040503050406030204" pitchFamily="18" charset="0"/>
                      </a:rPr>
                      <m:t>𝑖</m:t>
                    </m:r>
                  </m:oMath>
                </a14:m>
                <a:r>
                  <a:rPr lang="en-US" dirty="0"/>
                  <a:t> with probability </a:t>
                </a:r>
                <a14:m>
                  <m:oMath xmlns:m="http://schemas.openxmlformats.org/officeDocument/2006/math">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𝜓</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e>
                            </m:d>
                          </m:e>
                        </m:d>
                      </m:e>
                      <m:sup>
                        <m:r>
                          <a:rPr lang="en-US" b="0" i="1" smtClean="0">
                            <a:latin typeface="Cambria Math" panose="02040503050406030204" pitchFamily="18" charset="0"/>
                          </a:rPr>
                          <m:t>2</m:t>
                        </m:r>
                      </m:sup>
                    </m:sSup>
                  </m:oMath>
                </a14:m>
                <a:r>
                  <a:rPr lang="en-US" dirty="0"/>
                  <a:t>.</a:t>
                </a:r>
              </a:p>
            </p:txBody>
          </p:sp>
        </mc:Choice>
        <mc:Fallback xmlns="">
          <p:sp>
            <p:nvSpPr>
              <p:cNvPr id="3" name="Content Placeholder 2">
                <a:extLst>
                  <a:ext uri="{FF2B5EF4-FFF2-40B4-BE49-F238E27FC236}">
                    <a16:creationId xmlns:a16="http://schemas.microsoft.com/office/drawing/2014/main" id="{9D768981-7140-B742-89A7-7E0385E0116F}"/>
                  </a:ext>
                </a:extLst>
              </p:cNvPr>
              <p:cNvSpPr>
                <a:spLocks noGrp="1" noRot="1" noChangeAspect="1" noMove="1" noResize="1" noEditPoints="1" noAdjustHandles="1" noChangeArrowheads="1" noChangeShapeType="1" noTextEdit="1"/>
              </p:cNvSpPr>
              <p:nvPr>
                <p:ph idx="1"/>
              </p:nvPr>
            </p:nvSpPr>
            <p:spPr>
              <a:blipFill>
                <a:blip r:embed="rId2"/>
                <a:stretch>
                  <a:fillRect l="-661" t="-13781"/>
                </a:stretch>
              </a:blipFill>
            </p:spPr>
            <p:txBody>
              <a:bodyPr/>
              <a:lstStyle/>
              <a:p>
                <a:r>
                  <a:rPr lang="en-IL">
                    <a:noFill/>
                  </a:rPr>
                  <a:t> </a:t>
                </a:r>
              </a:p>
            </p:txBody>
          </p:sp>
        </mc:Fallback>
      </mc:AlternateContent>
    </p:spTree>
    <p:extLst>
      <p:ext uri="{BB962C8B-B14F-4D97-AF65-F5344CB8AC3E}">
        <p14:creationId xmlns:p14="http://schemas.microsoft.com/office/powerpoint/2010/main" val="527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D882-F67C-D015-C528-758E5A805139}"/>
              </a:ext>
            </a:extLst>
          </p:cNvPr>
          <p:cNvSpPr>
            <a:spLocks noGrp="1"/>
          </p:cNvSpPr>
          <p:nvPr>
            <p:ph type="title"/>
          </p:nvPr>
        </p:nvSpPr>
        <p:spPr>
          <a:xfrm>
            <a:off x="765025" y="2684390"/>
            <a:ext cx="9612971" cy="2852737"/>
          </a:xfrm>
        </p:spPr>
        <p:txBody>
          <a:bodyPr/>
          <a:lstStyle/>
          <a:p>
            <a:r>
              <a:rPr lang="en-IL"/>
              <a:t>Amalya’s Birthday</a:t>
            </a:r>
          </a:p>
        </p:txBody>
      </p:sp>
      <p:pic>
        <p:nvPicPr>
          <p:cNvPr id="4" name="Picture 3">
            <a:extLst>
              <a:ext uri="{FF2B5EF4-FFF2-40B4-BE49-F238E27FC236}">
                <a16:creationId xmlns:a16="http://schemas.microsoft.com/office/drawing/2014/main" id="{B0ACC06B-542A-9FF8-55BA-4B1FF4028701}"/>
              </a:ext>
            </a:extLst>
          </p:cNvPr>
          <p:cNvPicPr>
            <a:picLocks noChangeAspect="1"/>
          </p:cNvPicPr>
          <p:nvPr/>
        </p:nvPicPr>
        <p:blipFill>
          <a:blip r:embed="rId2"/>
          <a:stretch>
            <a:fillRect/>
          </a:stretch>
        </p:blipFill>
        <p:spPr>
          <a:xfrm>
            <a:off x="4040658" y="34071"/>
            <a:ext cx="4348961" cy="4348961"/>
          </a:xfrm>
          <a:prstGeom prst="rect">
            <a:avLst/>
          </a:prstGeom>
        </p:spPr>
      </p:pic>
    </p:spTree>
    <p:extLst>
      <p:ext uri="{BB962C8B-B14F-4D97-AF65-F5344CB8AC3E}">
        <p14:creationId xmlns:p14="http://schemas.microsoft.com/office/powerpoint/2010/main" val="1066863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2E9F-C356-0F45-8625-65F4BC0B5157}"/>
              </a:ext>
            </a:extLst>
          </p:cNvPr>
          <p:cNvSpPr>
            <a:spLocks noGrp="1"/>
          </p:cNvSpPr>
          <p:nvPr>
            <p:ph type="title"/>
          </p:nvPr>
        </p:nvSpPr>
        <p:spPr/>
        <p:txBody>
          <a:bodyPr/>
          <a:lstStyle/>
          <a:p>
            <a:r>
              <a:rPr lang="en-US" dirty="0"/>
              <a:t>Ice fountain candles</a:t>
            </a:r>
          </a:p>
        </p:txBody>
      </p:sp>
      <p:sp>
        <p:nvSpPr>
          <p:cNvPr id="3" name="Content Placeholder 2">
            <a:extLst>
              <a:ext uri="{FF2B5EF4-FFF2-40B4-BE49-F238E27FC236}">
                <a16:creationId xmlns:a16="http://schemas.microsoft.com/office/drawing/2014/main" id="{EC1455D3-388E-4A4C-8B3F-0EA0F8756A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BBAF155-D403-024D-9FEA-96DF13B7CD6D}"/>
              </a:ext>
            </a:extLst>
          </p:cNvPr>
          <p:cNvPicPr>
            <a:picLocks noChangeAspect="1"/>
          </p:cNvPicPr>
          <p:nvPr/>
        </p:nvPicPr>
        <p:blipFill>
          <a:blip r:embed="rId2"/>
          <a:stretch>
            <a:fillRect/>
          </a:stretch>
        </p:blipFill>
        <p:spPr>
          <a:xfrm>
            <a:off x="7112000" y="1778000"/>
            <a:ext cx="5080000" cy="5080000"/>
          </a:xfrm>
          <a:prstGeom prst="rect">
            <a:avLst/>
          </a:prstGeom>
        </p:spPr>
      </p:pic>
      <p:pic>
        <p:nvPicPr>
          <p:cNvPr id="5" name="Picture 4">
            <a:extLst>
              <a:ext uri="{FF2B5EF4-FFF2-40B4-BE49-F238E27FC236}">
                <a16:creationId xmlns:a16="http://schemas.microsoft.com/office/drawing/2014/main" id="{FD320304-EF20-EE44-B3F7-A0D232BE4729}"/>
              </a:ext>
            </a:extLst>
          </p:cNvPr>
          <p:cNvPicPr>
            <a:picLocks noChangeAspect="1"/>
          </p:cNvPicPr>
          <p:nvPr/>
        </p:nvPicPr>
        <p:blipFill>
          <a:blip r:embed="rId3"/>
          <a:stretch>
            <a:fillRect/>
          </a:stretch>
        </p:blipFill>
        <p:spPr>
          <a:xfrm>
            <a:off x="0" y="1778000"/>
            <a:ext cx="5080000" cy="5080000"/>
          </a:xfrm>
          <a:prstGeom prst="rect">
            <a:avLst/>
          </a:prstGeom>
        </p:spPr>
      </p:pic>
    </p:spTree>
    <p:extLst>
      <p:ext uri="{BB962C8B-B14F-4D97-AF65-F5344CB8AC3E}">
        <p14:creationId xmlns:p14="http://schemas.microsoft.com/office/powerpoint/2010/main" val="2597146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0ED0-8D98-A74A-9EC9-3BA7611797C8}"/>
              </a:ext>
            </a:extLst>
          </p:cNvPr>
          <p:cNvSpPr>
            <a:spLocks noGrp="1"/>
          </p:cNvSpPr>
          <p:nvPr>
            <p:ph type="title"/>
          </p:nvPr>
        </p:nvSpPr>
        <p:spPr/>
        <p:txBody>
          <a:bodyPr>
            <a:normAutofit/>
          </a:bodyPr>
          <a:lstStyle/>
          <a:p>
            <a:r>
              <a:rPr lang="en-US" sz="6600"/>
              <a:t>The Challenge</a:t>
            </a:r>
          </a:p>
        </p:txBody>
      </p:sp>
      <p:sp>
        <p:nvSpPr>
          <p:cNvPr id="4" name="TextBox 3">
            <a:extLst>
              <a:ext uri="{FF2B5EF4-FFF2-40B4-BE49-F238E27FC236}">
                <a16:creationId xmlns:a16="http://schemas.microsoft.com/office/drawing/2014/main" id="{BD784F5C-B242-C847-AC27-E2C13DE1F51C}"/>
              </a:ext>
            </a:extLst>
          </p:cNvPr>
          <p:cNvSpPr txBox="1"/>
          <p:nvPr/>
        </p:nvSpPr>
        <p:spPr>
          <a:xfrm>
            <a:off x="2589211" y="3410464"/>
            <a:ext cx="8915401" cy="2585323"/>
          </a:xfrm>
          <a:prstGeom prst="rect">
            <a:avLst/>
          </a:prstGeom>
          <a:noFill/>
        </p:spPr>
        <p:txBody>
          <a:bodyPr wrap="square" rtlCol="0">
            <a:spAutoFit/>
          </a:bodyPr>
          <a:lstStyle/>
          <a:p>
            <a:r>
              <a:rPr lang="en-US" sz="5400" dirty="0"/>
              <a:t>Find an ice fountain candle, which would work for sure</a:t>
            </a:r>
          </a:p>
        </p:txBody>
      </p:sp>
    </p:spTree>
    <p:extLst>
      <p:ext uri="{BB962C8B-B14F-4D97-AF65-F5344CB8AC3E}">
        <p14:creationId xmlns:p14="http://schemas.microsoft.com/office/powerpoint/2010/main" val="2979723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B9D2-A1EF-1F40-B3A0-32D590D5F5C5}"/>
              </a:ext>
            </a:extLst>
          </p:cNvPr>
          <p:cNvSpPr>
            <a:spLocks noGrp="1"/>
          </p:cNvSpPr>
          <p:nvPr>
            <p:ph type="title"/>
          </p:nvPr>
        </p:nvSpPr>
        <p:spPr/>
        <p:txBody>
          <a:bodyPr>
            <a:normAutofit/>
          </a:bodyPr>
          <a:lstStyle/>
          <a:p>
            <a:r>
              <a:rPr lang="en-US"/>
              <a:t>Model: dud vs</a:t>
            </a:r>
            <a:r>
              <a:rPr lang="he-IL"/>
              <a:t> </a:t>
            </a:r>
            <a:r>
              <a:rPr lang="en-US"/>
              <a:t> working ice fountain</a:t>
            </a:r>
          </a:p>
        </p:txBody>
      </p:sp>
      <p:pic>
        <p:nvPicPr>
          <p:cNvPr id="6" name="Picture 5">
            <a:extLst>
              <a:ext uri="{FF2B5EF4-FFF2-40B4-BE49-F238E27FC236}">
                <a16:creationId xmlns:a16="http://schemas.microsoft.com/office/drawing/2014/main" id="{B6D3E6B2-FA5E-4D43-8FF3-51736A53A720}"/>
              </a:ext>
            </a:extLst>
          </p:cNvPr>
          <p:cNvPicPr>
            <a:picLocks noChangeAspect="1"/>
          </p:cNvPicPr>
          <p:nvPr/>
        </p:nvPicPr>
        <p:blipFill>
          <a:blip r:embed="rId2"/>
          <a:stretch>
            <a:fillRect/>
          </a:stretch>
        </p:blipFill>
        <p:spPr>
          <a:xfrm>
            <a:off x="3517310" y="2887220"/>
            <a:ext cx="3462091" cy="569270"/>
          </a:xfrm>
          <a:prstGeom prst="rect">
            <a:avLst/>
          </a:prstGeom>
        </p:spPr>
      </p:pic>
      <p:grpSp>
        <p:nvGrpSpPr>
          <p:cNvPr id="10" name="Group 9">
            <a:extLst>
              <a:ext uri="{FF2B5EF4-FFF2-40B4-BE49-F238E27FC236}">
                <a16:creationId xmlns:a16="http://schemas.microsoft.com/office/drawing/2014/main" id="{9696681A-7311-5743-B829-41AB072D5583}"/>
              </a:ext>
            </a:extLst>
          </p:cNvPr>
          <p:cNvGrpSpPr/>
          <p:nvPr/>
        </p:nvGrpSpPr>
        <p:grpSpPr>
          <a:xfrm>
            <a:off x="3517310" y="4626489"/>
            <a:ext cx="8542885" cy="1922593"/>
            <a:chOff x="2488347" y="1714957"/>
            <a:chExt cx="9410700" cy="2220955"/>
          </a:xfrm>
        </p:grpSpPr>
        <p:pic>
          <p:nvPicPr>
            <p:cNvPr id="5" name="Picture 4">
              <a:extLst>
                <a:ext uri="{FF2B5EF4-FFF2-40B4-BE49-F238E27FC236}">
                  <a16:creationId xmlns:a16="http://schemas.microsoft.com/office/drawing/2014/main" id="{A4AB7A30-384C-1E4C-8032-F91758FD883D}"/>
                </a:ext>
              </a:extLst>
            </p:cNvPr>
            <p:cNvPicPr>
              <a:picLocks noChangeAspect="1"/>
            </p:cNvPicPr>
            <p:nvPr/>
          </p:nvPicPr>
          <p:blipFill>
            <a:blip r:embed="rId3"/>
            <a:stretch>
              <a:fillRect/>
            </a:stretch>
          </p:blipFill>
          <p:spPr>
            <a:xfrm>
              <a:off x="7002440" y="1714957"/>
              <a:ext cx="1508689" cy="1528805"/>
            </a:xfrm>
            <a:prstGeom prst="rect">
              <a:avLst/>
            </a:prstGeom>
          </p:spPr>
        </p:pic>
        <p:pic>
          <p:nvPicPr>
            <p:cNvPr id="7" name="Picture 6">
              <a:extLst>
                <a:ext uri="{FF2B5EF4-FFF2-40B4-BE49-F238E27FC236}">
                  <a16:creationId xmlns:a16="http://schemas.microsoft.com/office/drawing/2014/main" id="{9AE86785-F920-4D42-9A32-0DA8F2DE4E83}"/>
                </a:ext>
              </a:extLst>
            </p:cNvPr>
            <p:cNvPicPr>
              <a:picLocks noChangeAspect="1"/>
            </p:cNvPicPr>
            <p:nvPr/>
          </p:nvPicPr>
          <p:blipFill>
            <a:blip r:embed="rId4"/>
            <a:stretch>
              <a:fillRect/>
            </a:stretch>
          </p:blipFill>
          <p:spPr>
            <a:xfrm>
              <a:off x="2488347" y="2551612"/>
              <a:ext cx="9410700" cy="1384300"/>
            </a:xfrm>
            <a:prstGeom prst="rect">
              <a:avLst/>
            </a:prstGeom>
          </p:spPr>
        </p:pic>
      </p:grpSp>
      <p:cxnSp>
        <p:nvCxnSpPr>
          <p:cNvPr id="12" name="Straight Connector 11">
            <a:extLst>
              <a:ext uri="{FF2B5EF4-FFF2-40B4-BE49-F238E27FC236}">
                <a16:creationId xmlns:a16="http://schemas.microsoft.com/office/drawing/2014/main" id="{B7661F27-1E40-FB4B-A774-1E0A0C70FEED}"/>
              </a:ext>
            </a:extLst>
          </p:cNvPr>
          <p:cNvCxnSpPr/>
          <p:nvPr/>
        </p:nvCxnSpPr>
        <p:spPr>
          <a:xfrm>
            <a:off x="240000" y="3991232"/>
            <a:ext cx="11952000"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7F4BF1-0CB4-6C45-88D4-ADDDEED6C671}"/>
              </a:ext>
            </a:extLst>
          </p:cNvPr>
          <p:cNvSpPr txBox="1"/>
          <p:nvPr/>
        </p:nvSpPr>
        <p:spPr>
          <a:xfrm>
            <a:off x="2440237" y="4531370"/>
            <a:ext cx="2446638" cy="646331"/>
          </a:xfrm>
          <a:prstGeom prst="rect">
            <a:avLst/>
          </a:prstGeom>
          <a:noFill/>
        </p:spPr>
        <p:txBody>
          <a:bodyPr wrap="square" rtlCol="0">
            <a:spAutoFit/>
          </a:bodyPr>
          <a:lstStyle/>
          <a:p>
            <a:r>
              <a:rPr lang="en-US" sz="3600"/>
              <a:t>Working:</a:t>
            </a:r>
            <a:r>
              <a:rPr lang="en-US" sz="2400"/>
              <a:t> </a:t>
            </a:r>
          </a:p>
        </p:txBody>
      </p:sp>
      <p:sp>
        <p:nvSpPr>
          <p:cNvPr id="14" name="TextBox 13">
            <a:extLst>
              <a:ext uri="{FF2B5EF4-FFF2-40B4-BE49-F238E27FC236}">
                <a16:creationId xmlns:a16="http://schemas.microsoft.com/office/drawing/2014/main" id="{4705ABBE-5710-B644-85A0-4B18B06777F6}"/>
              </a:ext>
            </a:extLst>
          </p:cNvPr>
          <p:cNvSpPr txBox="1"/>
          <p:nvPr/>
        </p:nvSpPr>
        <p:spPr>
          <a:xfrm>
            <a:off x="2572041" y="1683448"/>
            <a:ext cx="2988500" cy="646331"/>
          </a:xfrm>
          <a:prstGeom prst="rect">
            <a:avLst/>
          </a:prstGeom>
          <a:noFill/>
        </p:spPr>
        <p:txBody>
          <a:bodyPr wrap="square" rtlCol="0">
            <a:spAutoFit/>
          </a:bodyPr>
          <a:lstStyle/>
          <a:p>
            <a:r>
              <a:rPr lang="en-US" sz="3600"/>
              <a:t>Dud /</a:t>
            </a:r>
            <a:r>
              <a:rPr lang="he-IL" sz="3600"/>
              <a:t> </a:t>
            </a:r>
            <a:r>
              <a:rPr lang="en-US" sz="3600"/>
              <a:t>Faulty:</a:t>
            </a:r>
            <a:endParaRPr lang="en-US" sz="2400"/>
          </a:p>
        </p:txBody>
      </p:sp>
    </p:spTree>
    <p:extLst>
      <p:ext uri="{BB962C8B-B14F-4D97-AF65-F5344CB8AC3E}">
        <p14:creationId xmlns:p14="http://schemas.microsoft.com/office/powerpoint/2010/main" val="2376299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F46CC-4213-0746-A6F4-1127CE9FDAE4}"/>
              </a:ext>
            </a:extLst>
          </p:cNvPr>
          <p:cNvSpPr>
            <a:spLocks noGrp="1"/>
          </p:cNvSpPr>
          <p:nvPr>
            <p:ph type="title"/>
          </p:nvPr>
        </p:nvSpPr>
        <p:spPr/>
        <p:txBody>
          <a:bodyPr>
            <a:normAutofit/>
          </a:bodyPr>
          <a:lstStyle/>
          <a:p>
            <a:r>
              <a:rPr lang="en-US" dirty="0"/>
              <a:t>Algorithm [Elitzur-Vaidman’93]:</a:t>
            </a:r>
            <a:br>
              <a:rPr lang="en-US" dirty="0"/>
            </a:br>
            <a:r>
              <a:rPr lang="en-US" dirty="0"/>
              <a:t>Identification of a working ice fountain</a:t>
            </a:r>
          </a:p>
        </p:txBody>
      </p:sp>
      <p:pic>
        <p:nvPicPr>
          <p:cNvPr id="4" name="Content Placeholder 3">
            <a:extLst>
              <a:ext uri="{FF2B5EF4-FFF2-40B4-BE49-F238E27FC236}">
                <a16:creationId xmlns:a16="http://schemas.microsoft.com/office/drawing/2014/main" id="{C2877285-C510-1147-9F4B-2FA28F2FC043}"/>
              </a:ext>
            </a:extLst>
          </p:cNvPr>
          <p:cNvPicPr>
            <a:picLocks noGrp="1" noChangeAspect="1"/>
          </p:cNvPicPr>
          <p:nvPr>
            <p:ph idx="1"/>
          </p:nvPr>
        </p:nvPicPr>
        <p:blipFill>
          <a:blip r:embed="rId2"/>
          <a:stretch>
            <a:fillRect/>
          </a:stretch>
        </p:blipFill>
        <p:spPr>
          <a:xfrm>
            <a:off x="1782441" y="2608708"/>
            <a:ext cx="10129947" cy="826470"/>
          </a:xfrm>
        </p:spPr>
      </p:pic>
    </p:spTree>
    <p:extLst>
      <p:ext uri="{BB962C8B-B14F-4D97-AF65-F5344CB8AC3E}">
        <p14:creationId xmlns:p14="http://schemas.microsoft.com/office/powerpoint/2010/main" val="406819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26750C-1E0D-5F48-8221-A6E42C4C7995}"/>
              </a:ext>
            </a:extLst>
          </p:cNvPr>
          <p:cNvSpPr/>
          <p:nvPr/>
        </p:nvSpPr>
        <p:spPr>
          <a:xfrm>
            <a:off x="7635385" y="2444542"/>
            <a:ext cx="4466968" cy="4706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E047C-5EC7-AB4F-B03B-347BE9448A23}"/>
              </a:ext>
            </a:extLst>
          </p:cNvPr>
          <p:cNvSpPr>
            <a:spLocks noGrp="1"/>
          </p:cNvSpPr>
          <p:nvPr>
            <p:ph type="title"/>
          </p:nvPr>
        </p:nvSpPr>
        <p:spPr/>
        <p:txBody>
          <a:bodyPr/>
          <a:lstStyle/>
          <a:p>
            <a:r>
              <a:rPr lang="en-US"/>
              <a:t>The dud case</a:t>
            </a:r>
          </a:p>
        </p:txBody>
      </p:sp>
      <p:pic>
        <p:nvPicPr>
          <p:cNvPr id="4" name="Content Placeholder 3">
            <a:extLst>
              <a:ext uri="{FF2B5EF4-FFF2-40B4-BE49-F238E27FC236}">
                <a16:creationId xmlns:a16="http://schemas.microsoft.com/office/drawing/2014/main" id="{58A26D95-0AB1-7C48-A539-F0D58D3AF3D8}"/>
              </a:ext>
            </a:extLst>
          </p:cNvPr>
          <p:cNvPicPr>
            <a:picLocks noGrp="1" noChangeAspect="1"/>
          </p:cNvPicPr>
          <p:nvPr>
            <p:ph idx="1"/>
          </p:nvPr>
        </p:nvPicPr>
        <p:blipFill>
          <a:blip r:embed="rId2"/>
          <a:stretch>
            <a:fillRect/>
          </a:stretch>
        </p:blipFill>
        <p:spPr>
          <a:xfrm>
            <a:off x="1971374" y="2444542"/>
            <a:ext cx="10059677" cy="941205"/>
          </a:xfrm>
        </p:spPr>
      </p:pic>
      <p:pic>
        <p:nvPicPr>
          <p:cNvPr id="6" name="Picture 5">
            <a:extLst>
              <a:ext uri="{FF2B5EF4-FFF2-40B4-BE49-F238E27FC236}">
                <a16:creationId xmlns:a16="http://schemas.microsoft.com/office/drawing/2014/main" id="{667AA3A2-9D0E-0247-A79C-9A48C535F27D}"/>
              </a:ext>
            </a:extLst>
          </p:cNvPr>
          <p:cNvPicPr>
            <a:picLocks noChangeAspect="1"/>
          </p:cNvPicPr>
          <p:nvPr/>
        </p:nvPicPr>
        <p:blipFill>
          <a:blip r:embed="rId3"/>
          <a:stretch>
            <a:fillRect/>
          </a:stretch>
        </p:blipFill>
        <p:spPr>
          <a:xfrm>
            <a:off x="3777735" y="4176585"/>
            <a:ext cx="558800" cy="469900"/>
          </a:xfrm>
          <a:prstGeom prst="rect">
            <a:avLst/>
          </a:prstGeom>
        </p:spPr>
      </p:pic>
      <p:cxnSp>
        <p:nvCxnSpPr>
          <p:cNvPr id="8" name="Straight Connector 7">
            <a:extLst>
              <a:ext uri="{FF2B5EF4-FFF2-40B4-BE49-F238E27FC236}">
                <a16:creationId xmlns:a16="http://schemas.microsoft.com/office/drawing/2014/main" id="{38E6D38C-FC3A-8E4D-A4AB-9A36693AF88C}"/>
              </a:ext>
            </a:extLst>
          </p:cNvPr>
          <p:cNvCxnSpPr>
            <a:cxnSpLocks/>
          </p:cNvCxnSpPr>
          <p:nvPr/>
        </p:nvCxnSpPr>
        <p:spPr>
          <a:xfrm>
            <a:off x="4065373" y="2162432"/>
            <a:ext cx="0" cy="1927654"/>
          </a:xfrm>
          <a:prstGeom prst="line">
            <a:avLst/>
          </a:prstGeom>
          <a:ln w="31750">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C8BEC4-F99A-D440-971D-ADA7F77DC10D}"/>
              </a:ext>
            </a:extLst>
          </p:cNvPr>
          <p:cNvCxnSpPr>
            <a:cxnSpLocks/>
          </p:cNvCxnSpPr>
          <p:nvPr/>
        </p:nvCxnSpPr>
        <p:spPr>
          <a:xfrm>
            <a:off x="5095102" y="2117120"/>
            <a:ext cx="0" cy="1927654"/>
          </a:xfrm>
          <a:prstGeom prst="line">
            <a:avLst/>
          </a:prstGeom>
          <a:ln w="31750">
            <a:prstDash val="dash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2C67DE2-33B0-B845-B5C7-1B5E45920179}"/>
              </a:ext>
            </a:extLst>
          </p:cNvPr>
          <p:cNvPicPr>
            <a:picLocks noChangeAspect="1"/>
          </p:cNvPicPr>
          <p:nvPr/>
        </p:nvPicPr>
        <p:blipFill>
          <a:blip r:embed="rId4"/>
          <a:stretch>
            <a:fillRect/>
          </a:stretch>
        </p:blipFill>
        <p:spPr>
          <a:xfrm>
            <a:off x="6343307" y="4176585"/>
            <a:ext cx="444500" cy="469900"/>
          </a:xfrm>
          <a:prstGeom prst="rect">
            <a:avLst/>
          </a:prstGeom>
        </p:spPr>
      </p:pic>
      <p:pic>
        <p:nvPicPr>
          <p:cNvPr id="12" name="Picture 11">
            <a:extLst>
              <a:ext uri="{FF2B5EF4-FFF2-40B4-BE49-F238E27FC236}">
                <a16:creationId xmlns:a16="http://schemas.microsoft.com/office/drawing/2014/main" id="{0DBB8526-1F9E-9247-ABAB-8E18DFE6E2B7}"/>
              </a:ext>
            </a:extLst>
          </p:cNvPr>
          <p:cNvPicPr>
            <a:picLocks noChangeAspect="1"/>
          </p:cNvPicPr>
          <p:nvPr/>
        </p:nvPicPr>
        <p:blipFill>
          <a:blip r:embed="rId3"/>
          <a:stretch>
            <a:fillRect/>
          </a:stretch>
        </p:blipFill>
        <p:spPr>
          <a:xfrm>
            <a:off x="4815702" y="4205243"/>
            <a:ext cx="558800" cy="469900"/>
          </a:xfrm>
          <a:prstGeom prst="rect">
            <a:avLst/>
          </a:prstGeom>
        </p:spPr>
      </p:pic>
      <p:cxnSp>
        <p:nvCxnSpPr>
          <p:cNvPr id="13" name="Straight Connector 12">
            <a:extLst>
              <a:ext uri="{FF2B5EF4-FFF2-40B4-BE49-F238E27FC236}">
                <a16:creationId xmlns:a16="http://schemas.microsoft.com/office/drawing/2014/main" id="{72222CE0-571D-714B-99F9-9FCCCD22F2CD}"/>
              </a:ext>
            </a:extLst>
          </p:cNvPr>
          <p:cNvCxnSpPr>
            <a:cxnSpLocks/>
          </p:cNvCxnSpPr>
          <p:nvPr/>
        </p:nvCxnSpPr>
        <p:spPr>
          <a:xfrm>
            <a:off x="6561437" y="2117120"/>
            <a:ext cx="0" cy="1927654"/>
          </a:xfrm>
          <a:prstGeom prst="line">
            <a:avLst/>
          </a:prstGeom>
          <a:ln w="31750">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42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03BA-4D84-CE48-BBAF-37C0BC7C3493}"/>
              </a:ext>
            </a:extLst>
          </p:cNvPr>
          <p:cNvSpPr>
            <a:spLocks noGrp="1"/>
          </p:cNvSpPr>
          <p:nvPr>
            <p:ph type="title"/>
          </p:nvPr>
        </p:nvSpPr>
        <p:spPr/>
        <p:txBody>
          <a:bodyPr/>
          <a:lstStyle/>
          <a:p>
            <a:r>
              <a:rPr lang="en-US"/>
              <a:t>Why quantum mechanics?</a:t>
            </a:r>
          </a:p>
        </p:txBody>
      </p:sp>
      <p:sp>
        <p:nvSpPr>
          <p:cNvPr id="3" name="Content Placeholder 2">
            <a:extLst>
              <a:ext uri="{FF2B5EF4-FFF2-40B4-BE49-F238E27FC236}">
                <a16:creationId xmlns:a16="http://schemas.microsoft.com/office/drawing/2014/main" id="{76043BE3-A3F7-484C-A497-03A6F4E9435A}"/>
              </a:ext>
            </a:extLst>
          </p:cNvPr>
          <p:cNvSpPr>
            <a:spLocks noGrp="1"/>
          </p:cNvSpPr>
          <p:nvPr>
            <p:ph idx="1"/>
          </p:nvPr>
        </p:nvSpPr>
        <p:spPr>
          <a:xfrm>
            <a:off x="1802297" y="2133600"/>
            <a:ext cx="9702316" cy="3777622"/>
          </a:xfrm>
        </p:spPr>
        <p:txBody>
          <a:bodyPr>
            <a:normAutofit/>
          </a:bodyPr>
          <a:lstStyle/>
          <a:p>
            <a:r>
              <a:rPr lang="en-US" sz="2400" dirty="0"/>
              <a:t>Quantum mechanics: theory best describing microscopic systems </a:t>
            </a:r>
          </a:p>
          <a:p>
            <a:endParaRPr lang="en-US" sz="2400" dirty="0"/>
          </a:p>
          <a:p>
            <a:r>
              <a:rPr lang="en-US" sz="2400" dirty="0"/>
              <a:t>Why the need of a separate theory? </a:t>
            </a:r>
          </a:p>
          <a:p>
            <a:r>
              <a:rPr lang="en-US" sz="2400" dirty="0"/>
              <a:t>Can’t this be abstracted away?</a:t>
            </a:r>
          </a:p>
          <a:p>
            <a:endParaRPr lang="en-US" sz="2400" dirty="0"/>
          </a:p>
          <a:p>
            <a:r>
              <a:rPr lang="en-US" sz="2400" dirty="0"/>
              <a:t>No. Quantum mechanics fundamentally changes the notions of information and computation.</a:t>
            </a:r>
          </a:p>
          <a:p>
            <a:pPr marL="342900" indent="-342900" algn="l" defTabSz="457200" rtl="0" eaLnBrk="1" latinLnBrk="0" hangingPunct="1">
              <a:spcBef>
                <a:spcPts val="1000"/>
              </a:spcBef>
              <a:spcAft>
                <a:spcPts val="0"/>
              </a:spcAft>
              <a:buClr>
                <a:schemeClr val="accent1"/>
              </a:buClr>
              <a:buFont typeface="Wingdings 3" charset="2"/>
              <a:buChar char=""/>
            </a:pPr>
            <a:endParaRPr lang="en-US" sz="2400" dirty="0"/>
          </a:p>
        </p:txBody>
      </p:sp>
    </p:spTree>
    <p:extLst>
      <p:ext uri="{BB962C8B-B14F-4D97-AF65-F5344CB8AC3E}">
        <p14:creationId xmlns:p14="http://schemas.microsoft.com/office/powerpoint/2010/main" val="263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26750C-1E0D-5F48-8221-A6E42C4C7995}"/>
              </a:ext>
            </a:extLst>
          </p:cNvPr>
          <p:cNvSpPr/>
          <p:nvPr/>
        </p:nvSpPr>
        <p:spPr>
          <a:xfrm>
            <a:off x="7630532" y="4249105"/>
            <a:ext cx="4382219" cy="4706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FE047C-5EC7-AB4F-B03B-347BE9448A23}"/>
              </a:ext>
            </a:extLst>
          </p:cNvPr>
          <p:cNvSpPr>
            <a:spLocks noGrp="1"/>
          </p:cNvSpPr>
          <p:nvPr>
            <p:ph type="title"/>
          </p:nvPr>
        </p:nvSpPr>
        <p:spPr/>
        <p:txBody>
          <a:bodyPr/>
          <a:lstStyle/>
          <a:p>
            <a:r>
              <a:rPr lang="en-US"/>
              <a:t>The working case</a:t>
            </a:r>
          </a:p>
        </p:txBody>
      </p:sp>
      <p:pic>
        <p:nvPicPr>
          <p:cNvPr id="6" name="Picture 5">
            <a:extLst>
              <a:ext uri="{FF2B5EF4-FFF2-40B4-BE49-F238E27FC236}">
                <a16:creationId xmlns:a16="http://schemas.microsoft.com/office/drawing/2014/main" id="{667AA3A2-9D0E-0247-A79C-9A48C535F27D}"/>
              </a:ext>
            </a:extLst>
          </p:cNvPr>
          <p:cNvPicPr>
            <a:picLocks noChangeAspect="1"/>
          </p:cNvPicPr>
          <p:nvPr/>
        </p:nvPicPr>
        <p:blipFill>
          <a:blip r:embed="rId2"/>
          <a:stretch>
            <a:fillRect/>
          </a:stretch>
        </p:blipFill>
        <p:spPr>
          <a:xfrm>
            <a:off x="3683606" y="5534732"/>
            <a:ext cx="558800" cy="469900"/>
          </a:xfrm>
          <a:prstGeom prst="rect">
            <a:avLst/>
          </a:prstGeom>
        </p:spPr>
      </p:pic>
      <p:cxnSp>
        <p:nvCxnSpPr>
          <p:cNvPr id="8" name="Straight Connector 7">
            <a:extLst>
              <a:ext uri="{FF2B5EF4-FFF2-40B4-BE49-F238E27FC236}">
                <a16:creationId xmlns:a16="http://schemas.microsoft.com/office/drawing/2014/main" id="{38E6D38C-FC3A-8E4D-A4AB-9A36693AF88C}"/>
              </a:ext>
            </a:extLst>
          </p:cNvPr>
          <p:cNvCxnSpPr>
            <a:cxnSpLocks/>
          </p:cNvCxnSpPr>
          <p:nvPr/>
        </p:nvCxnSpPr>
        <p:spPr>
          <a:xfrm>
            <a:off x="3971244" y="3520579"/>
            <a:ext cx="0" cy="1927654"/>
          </a:xfrm>
          <a:prstGeom prst="line">
            <a:avLst/>
          </a:prstGeom>
          <a:ln w="31750">
            <a:prstDash val="dash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C8BEC4-F99A-D440-971D-ADA7F77DC10D}"/>
              </a:ext>
            </a:extLst>
          </p:cNvPr>
          <p:cNvCxnSpPr>
            <a:cxnSpLocks/>
          </p:cNvCxnSpPr>
          <p:nvPr/>
        </p:nvCxnSpPr>
        <p:spPr>
          <a:xfrm>
            <a:off x="5189231" y="3475267"/>
            <a:ext cx="0" cy="1927654"/>
          </a:xfrm>
          <a:prstGeom prst="line">
            <a:avLst/>
          </a:prstGeom>
          <a:ln w="31750">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222CE0-571D-714B-99F9-9FCCCD22F2CD}"/>
              </a:ext>
            </a:extLst>
          </p:cNvPr>
          <p:cNvCxnSpPr>
            <a:cxnSpLocks/>
          </p:cNvCxnSpPr>
          <p:nvPr/>
        </p:nvCxnSpPr>
        <p:spPr>
          <a:xfrm>
            <a:off x="6561437" y="3475267"/>
            <a:ext cx="0" cy="1927654"/>
          </a:xfrm>
          <a:prstGeom prst="line">
            <a:avLst/>
          </a:prstGeom>
          <a:ln w="31750">
            <a:prstDash val="dashDot"/>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1F47445-CE64-1048-BF1E-5283BB0B2610}"/>
              </a:ext>
            </a:extLst>
          </p:cNvPr>
          <p:cNvPicPr>
            <a:picLocks noChangeAspect="1"/>
          </p:cNvPicPr>
          <p:nvPr/>
        </p:nvPicPr>
        <p:blipFill>
          <a:blip r:embed="rId3"/>
          <a:stretch>
            <a:fillRect/>
          </a:stretch>
        </p:blipFill>
        <p:spPr>
          <a:xfrm>
            <a:off x="1929593" y="3818267"/>
            <a:ext cx="10015923" cy="913587"/>
          </a:xfrm>
          <a:prstGeom prst="rect">
            <a:avLst/>
          </a:prstGeom>
        </p:spPr>
      </p:pic>
      <p:pic>
        <p:nvPicPr>
          <p:cNvPr id="18" name="Picture 17">
            <a:extLst>
              <a:ext uri="{FF2B5EF4-FFF2-40B4-BE49-F238E27FC236}">
                <a16:creationId xmlns:a16="http://schemas.microsoft.com/office/drawing/2014/main" id="{02376487-CECA-6049-B4C5-D035120A0739}"/>
              </a:ext>
            </a:extLst>
          </p:cNvPr>
          <p:cNvPicPr>
            <a:picLocks noChangeAspect="1"/>
          </p:cNvPicPr>
          <p:nvPr/>
        </p:nvPicPr>
        <p:blipFill>
          <a:blip r:embed="rId4"/>
          <a:stretch>
            <a:fillRect/>
          </a:stretch>
        </p:blipFill>
        <p:spPr>
          <a:xfrm>
            <a:off x="4622089" y="2408383"/>
            <a:ext cx="978362" cy="94540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571A05C-EB93-AC47-B350-A21F31A55128}"/>
                  </a:ext>
                </a:extLst>
              </p:cNvPr>
              <p:cNvSpPr txBox="1"/>
              <p:nvPr/>
            </p:nvSpPr>
            <p:spPr>
              <a:xfrm>
                <a:off x="4499534" y="1769304"/>
                <a:ext cx="1379392" cy="613886"/>
              </a:xfrm>
              <a:prstGeom prst="rect">
                <a:avLst/>
              </a:prstGeom>
              <a:noFill/>
            </p:spPr>
            <p:txBody>
              <a:bodyPr wrap="square" rtlCol="0">
                <a:spAutoFit/>
              </a:bodyPr>
              <a:lstStyle/>
              <a:p>
                <a:r>
                  <a:rPr lang="en-US" sz="2400"/>
                  <a:t>w.p. </a:t>
                </a:r>
                <a14:m>
                  <m:oMath xmlns:m="http://schemas.openxmlformats.org/officeDocument/2006/math">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 </m:t>
                    </m:r>
                  </m:oMath>
                </a14:m>
                <a:endParaRPr lang="en-US" sz="2400"/>
              </a:p>
            </p:txBody>
          </p:sp>
        </mc:Choice>
        <mc:Fallback xmlns="">
          <p:sp>
            <p:nvSpPr>
              <p:cNvPr id="9" name="TextBox 8">
                <a:extLst>
                  <a:ext uri="{FF2B5EF4-FFF2-40B4-BE49-F238E27FC236}">
                    <a16:creationId xmlns:a16="http://schemas.microsoft.com/office/drawing/2014/main" id="{6571A05C-EB93-AC47-B350-A21F31A55128}"/>
                  </a:ext>
                </a:extLst>
              </p:cNvPr>
              <p:cNvSpPr txBox="1">
                <a:spLocks noRot="1" noChangeAspect="1" noMove="1" noResize="1" noEditPoints="1" noAdjustHandles="1" noChangeArrowheads="1" noChangeShapeType="1" noTextEdit="1"/>
              </p:cNvSpPr>
              <p:nvPr/>
            </p:nvSpPr>
            <p:spPr>
              <a:xfrm>
                <a:off x="4499534" y="1769304"/>
                <a:ext cx="1379392" cy="613886"/>
              </a:xfrm>
              <a:prstGeom prst="rect">
                <a:avLst/>
              </a:prstGeom>
              <a:blipFill>
                <a:blip r:embed="rId5"/>
                <a:stretch>
                  <a:fillRect l="-6637"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58C9120-F49D-3649-B44F-66C9BBF18E87}"/>
                  </a:ext>
                </a:extLst>
              </p:cNvPr>
              <p:cNvSpPr txBox="1"/>
              <p:nvPr/>
            </p:nvSpPr>
            <p:spPr>
              <a:xfrm>
                <a:off x="4700154" y="5460664"/>
                <a:ext cx="978153" cy="483466"/>
              </a:xfrm>
              <a:prstGeom prst="rect">
                <a:avLst/>
              </a:prstGeom>
              <a:noFill/>
            </p:spPr>
            <p:txBody>
              <a:bodyPr wrap="none" rtlCol="0">
                <a:spAutoFit/>
              </a:bodyPr>
              <a:lstStyle/>
              <a:p>
                <a:r>
                  <a:rPr lang="en-US"/>
                  <a:t>w.p. </a:t>
                </a:r>
                <a14:m>
                  <m:oMath xmlns:m="http://schemas.openxmlformats.org/officeDocument/2006/math">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 </m:t>
                    </m:r>
                  </m:oMath>
                </a14:m>
                <a:endParaRPr lang="en-US"/>
              </a:p>
            </p:txBody>
          </p:sp>
        </mc:Choice>
        <mc:Fallback xmlns="">
          <p:sp>
            <p:nvSpPr>
              <p:cNvPr id="19" name="TextBox 18">
                <a:extLst>
                  <a:ext uri="{FF2B5EF4-FFF2-40B4-BE49-F238E27FC236}">
                    <a16:creationId xmlns:a16="http://schemas.microsoft.com/office/drawing/2014/main" id="{B58C9120-F49D-3649-B44F-66C9BBF18E87}"/>
                  </a:ext>
                </a:extLst>
              </p:cNvPr>
              <p:cNvSpPr txBox="1">
                <a:spLocks noRot="1" noChangeAspect="1" noMove="1" noResize="1" noEditPoints="1" noAdjustHandles="1" noChangeArrowheads="1" noChangeShapeType="1" noTextEdit="1"/>
              </p:cNvSpPr>
              <p:nvPr/>
            </p:nvSpPr>
            <p:spPr>
              <a:xfrm>
                <a:off x="4700154" y="5460664"/>
                <a:ext cx="978153" cy="483466"/>
              </a:xfrm>
              <a:prstGeom prst="rect">
                <a:avLst/>
              </a:prstGeom>
              <a:blipFill>
                <a:blip r:embed="rId6"/>
                <a:stretch>
                  <a:fillRect l="-5000" b="-8861"/>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C3BC8BCE-85DF-0B45-B62E-EB8608A0D251}"/>
              </a:ext>
            </a:extLst>
          </p:cNvPr>
          <p:cNvPicPr>
            <a:picLocks noChangeAspect="1"/>
          </p:cNvPicPr>
          <p:nvPr/>
        </p:nvPicPr>
        <p:blipFill>
          <a:blip r:embed="rId7"/>
          <a:stretch>
            <a:fillRect/>
          </a:stretch>
        </p:blipFill>
        <p:spPr>
          <a:xfrm>
            <a:off x="4966980" y="5896781"/>
            <a:ext cx="444500" cy="469900"/>
          </a:xfrm>
          <a:prstGeom prst="rect">
            <a:avLst/>
          </a:prstGeom>
        </p:spPr>
      </p:pic>
      <p:pic>
        <p:nvPicPr>
          <p:cNvPr id="24" name="Picture 23">
            <a:extLst>
              <a:ext uri="{FF2B5EF4-FFF2-40B4-BE49-F238E27FC236}">
                <a16:creationId xmlns:a16="http://schemas.microsoft.com/office/drawing/2014/main" id="{001C0B6C-0DB1-214C-BBB8-24A60E015AB4}"/>
              </a:ext>
            </a:extLst>
          </p:cNvPr>
          <p:cNvPicPr>
            <a:picLocks noChangeAspect="1"/>
          </p:cNvPicPr>
          <p:nvPr/>
        </p:nvPicPr>
        <p:blipFill>
          <a:blip r:embed="rId2"/>
          <a:stretch>
            <a:fillRect/>
          </a:stretch>
        </p:blipFill>
        <p:spPr>
          <a:xfrm>
            <a:off x="6282037" y="5534732"/>
            <a:ext cx="558800" cy="469900"/>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8CE8475-E22A-A546-AA6C-006E0B69CA27}"/>
                  </a:ext>
                </a:extLst>
              </p:cNvPr>
              <p:cNvSpPr txBox="1"/>
              <p:nvPr/>
            </p:nvSpPr>
            <p:spPr>
              <a:xfrm>
                <a:off x="7563297" y="3182035"/>
                <a:ext cx="1379392" cy="613886"/>
              </a:xfrm>
              <a:prstGeom prst="rect">
                <a:avLst/>
              </a:prstGeom>
              <a:noFill/>
            </p:spPr>
            <p:txBody>
              <a:bodyPr wrap="square" rtlCol="0">
                <a:spAutoFit/>
              </a:bodyPr>
              <a:lstStyle/>
              <a:p>
                <a:r>
                  <a:rPr lang="en-US" sz="2400"/>
                  <a:t>w.p. </a:t>
                </a:r>
                <a14:m>
                  <m:oMath xmlns:m="http://schemas.openxmlformats.org/officeDocument/2006/math">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 </m:t>
                    </m:r>
                  </m:oMath>
                </a14:m>
                <a:endParaRPr lang="en-US" sz="2400"/>
              </a:p>
            </p:txBody>
          </p:sp>
        </mc:Choice>
        <mc:Fallback xmlns="">
          <p:sp>
            <p:nvSpPr>
              <p:cNvPr id="25" name="TextBox 24">
                <a:extLst>
                  <a:ext uri="{FF2B5EF4-FFF2-40B4-BE49-F238E27FC236}">
                    <a16:creationId xmlns:a16="http://schemas.microsoft.com/office/drawing/2014/main" id="{A8CE8475-E22A-A546-AA6C-006E0B69CA27}"/>
                  </a:ext>
                </a:extLst>
              </p:cNvPr>
              <p:cNvSpPr txBox="1">
                <a:spLocks noRot="1" noChangeAspect="1" noMove="1" noResize="1" noEditPoints="1" noAdjustHandles="1" noChangeArrowheads="1" noChangeShapeType="1" noTextEdit="1"/>
              </p:cNvSpPr>
              <p:nvPr/>
            </p:nvSpPr>
            <p:spPr>
              <a:xfrm>
                <a:off x="7563297" y="3182035"/>
                <a:ext cx="1379392" cy="613886"/>
              </a:xfrm>
              <a:prstGeom prst="rect">
                <a:avLst/>
              </a:prstGeom>
              <a:blipFill>
                <a:blip r:embed="rId8"/>
                <a:stretch>
                  <a:fillRect l="-7080"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5094C5E-FD88-6144-9A7D-CA4251E2C651}"/>
                  </a:ext>
                </a:extLst>
              </p:cNvPr>
              <p:cNvSpPr txBox="1"/>
              <p:nvPr/>
            </p:nvSpPr>
            <p:spPr>
              <a:xfrm>
                <a:off x="7563297" y="4826350"/>
                <a:ext cx="1379392" cy="613886"/>
              </a:xfrm>
              <a:prstGeom prst="rect">
                <a:avLst/>
              </a:prstGeom>
              <a:noFill/>
            </p:spPr>
            <p:txBody>
              <a:bodyPr wrap="square" rtlCol="0">
                <a:spAutoFit/>
              </a:bodyPr>
              <a:lstStyle/>
              <a:p>
                <a:r>
                  <a:rPr lang="en-US" sz="2400"/>
                  <a:t>w.p. </a:t>
                </a:r>
                <a14:m>
                  <m:oMath xmlns:m="http://schemas.openxmlformats.org/officeDocument/2006/math">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 </m:t>
                    </m:r>
                  </m:oMath>
                </a14:m>
                <a:endParaRPr lang="en-US" sz="2400"/>
              </a:p>
            </p:txBody>
          </p:sp>
        </mc:Choice>
        <mc:Fallback xmlns="">
          <p:sp>
            <p:nvSpPr>
              <p:cNvPr id="26" name="TextBox 25">
                <a:extLst>
                  <a:ext uri="{FF2B5EF4-FFF2-40B4-BE49-F238E27FC236}">
                    <a16:creationId xmlns:a16="http://schemas.microsoft.com/office/drawing/2014/main" id="{55094C5E-FD88-6144-9A7D-CA4251E2C651}"/>
                  </a:ext>
                </a:extLst>
              </p:cNvPr>
              <p:cNvSpPr txBox="1">
                <a:spLocks noRot="1" noChangeAspect="1" noMove="1" noResize="1" noEditPoints="1" noAdjustHandles="1" noChangeArrowheads="1" noChangeShapeType="1" noTextEdit="1"/>
              </p:cNvSpPr>
              <p:nvPr/>
            </p:nvSpPr>
            <p:spPr>
              <a:xfrm>
                <a:off x="7563297" y="4826350"/>
                <a:ext cx="1379392" cy="613886"/>
              </a:xfrm>
              <a:prstGeom prst="rect">
                <a:avLst/>
              </a:prstGeom>
              <a:blipFill>
                <a:blip r:embed="rId9"/>
                <a:stretch>
                  <a:fillRect l="-7080"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Horizontal Scroll 27">
                <a:extLst>
                  <a:ext uri="{FF2B5EF4-FFF2-40B4-BE49-F238E27FC236}">
                    <a16:creationId xmlns:a16="http://schemas.microsoft.com/office/drawing/2014/main" id="{36779A2E-FA10-E240-AFF5-6C2A5DF7654C}"/>
                  </a:ext>
                </a:extLst>
              </p:cNvPr>
              <p:cNvSpPr/>
              <p:nvPr/>
            </p:nvSpPr>
            <p:spPr>
              <a:xfrm>
                <a:off x="432120" y="2026481"/>
                <a:ext cx="11586875" cy="301163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The algorithm correctly identified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4</m:t>
                        </m:r>
                      </m:den>
                    </m:f>
                  </m:oMath>
                </a14:m>
                <a:r>
                  <a:rPr lang="en-US" sz="2800" dirty="0"/>
                  <a:t> of the working ice fountains!</a:t>
                </a:r>
                <a:br>
                  <a:rPr lang="en-US" sz="2800" dirty="0"/>
                </a:br>
                <a:r>
                  <a:rPr lang="en-US" sz="2800" dirty="0"/>
                  <a:t>In the Problem Set: increase the success probability arbitrarily close to 1.</a:t>
                </a:r>
              </a:p>
            </p:txBody>
          </p:sp>
        </mc:Choice>
        <mc:Fallback xmlns="">
          <p:sp>
            <p:nvSpPr>
              <p:cNvPr id="28" name="Horizontal Scroll 27">
                <a:extLst>
                  <a:ext uri="{FF2B5EF4-FFF2-40B4-BE49-F238E27FC236}">
                    <a16:creationId xmlns:a16="http://schemas.microsoft.com/office/drawing/2014/main" id="{36779A2E-FA10-E240-AFF5-6C2A5DF7654C}"/>
                  </a:ext>
                </a:extLst>
              </p:cNvPr>
              <p:cNvSpPr>
                <a:spLocks noRot="1" noChangeAspect="1" noMove="1" noResize="1" noEditPoints="1" noAdjustHandles="1" noChangeArrowheads="1" noChangeShapeType="1" noTextEdit="1"/>
              </p:cNvSpPr>
              <p:nvPr/>
            </p:nvSpPr>
            <p:spPr>
              <a:xfrm>
                <a:off x="432120" y="2026481"/>
                <a:ext cx="11586875" cy="3011632"/>
              </a:xfrm>
              <a:prstGeom prst="horizontalScroll">
                <a:avLst/>
              </a:prstGeom>
              <a:blipFill>
                <a:blip r:embed="rId10"/>
                <a:stretch>
                  <a:fillRect/>
                </a:stretch>
              </a:blipFill>
            </p:spPr>
            <p:txBody>
              <a:bodyPr/>
              <a:lstStyle/>
              <a:p>
                <a:r>
                  <a:rPr lang="en-IL">
                    <a:noFill/>
                  </a:rPr>
                  <a:t> </a:t>
                </a:r>
              </a:p>
            </p:txBody>
          </p:sp>
        </mc:Fallback>
      </mc:AlternateContent>
    </p:spTree>
    <p:extLst>
      <p:ext uri="{BB962C8B-B14F-4D97-AF65-F5344CB8AC3E}">
        <p14:creationId xmlns:p14="http://schemas.microsoft.com/office/powerpoint/2010/main" val="155744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9" grpId="1"/>
      <p:bldP spid="19" grpId="0"/>
      <p:bldP spid="25" grpId="0"/>
      <p:bldP spid="26"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09EB-FEDC-2AF4-7365-F3DF7E5A3529}"/>
              </a:ext>
            </a:extLst>
          </p:cNvPr>
          <p:cNvSpPr>
            <a:spLocks noGrp="1"/>
          </p:cNvSpPr>
          <p:nvPr>
            <p:ph type="title"/>
          </p:nvPr>
        </p:nvSpPr>
        <p:spPr>
          <a:xfrm>
            <a:off x="1378224" y="92764"/>
            <a:ext cx="10245655" cy="1280890"/>
          </a:xfrm>
        </p:spPr>
        <p:txBody>
          <a:bodyPr/>
          <a:lstStyle/>
          <a:p>
            <a:pPr algn="ctr"/>
            <a:r>
              <a:rPr lang="en-US" dirty="0"/>
              <a:t>Role of Quantum algorithms in Cryptography</a:t>
            </a:r>
          </a:p>
        </p:txBody>
      </p:sp>
      <p:pic>
        <p:nvPicPr>
          <p:cNvPr id="7" name="Picture 6" descr="IBM Q quantum computer | Lars Plougmann | Flickr">
            <a:extLst>
              <a:ext uri="{FF2B5EF4-FFF2-40B4-BE49-F238E27FC236}">
                <a16:creationId xmlns:a16="http://schemas.microsoft.com/office/drawing/2014/main" id="{E7A2A413-A951-DFFD-C832-628A048248E6}"/>
              </a:ext>
            </a:extLst>
          </p:cNvPr>
          <p:cNvPicPr>
            <a:picLocks noChangeAspect="1"/>
          </p:cNvPicPr>
          <p:nvPr/>
        </p:nvPicPr>
        <p:blipFill>
          <a:blip r:embed="rId2">
            <a:extLst>
              <a:ext uri="{837473B0-CC2E-450A-ABE3-18F120FF3D39}">
                <a1611:picAttrSrcUrl xmlns:a1611="http://schemas.microsoft.com/office/drawing/2016/11/main" r:id="rId3"/>
              </a:ext>
            </a:extLst>
          </a:blip>
          <a:srcRect t="19856"/>
          <a:stretch>
            <a:fillRect/>
          </a:stretch>
        </p:blipFill>
        <p:spPr>
          <a:xfrm>
            <a:off x="5188915" y="1176128"/>
            <a:ext cx="2012949" cy="2345636"/>
          </a:xfrm>
          <a:prstGeom prst="rect">
            <a:avLst/>
          </a:prstGeom>
        </p:spPr>
      </p:pic>
      <p:sp>
        <p:nvSpPr>
          <p:cNvPr id="9" name="Left Brace 8">
            <a:extLst>
              <a:ext uri="{FF2B5EF4-FFF2-40B4-BE49-F238E27FC236}">
                <a16:creationId xmlns:a16="http://schemas.microsoft.com/office/drawing/2014/main" id="{CABBDE88-0591-1A83-2CFA-C2C0287C577A}"/>
              </a:ext>
            </a:extLst>
          </p:cNvPr>
          <p:cNvSpPr/>
          <p:nvPr/>
        </p:nvSpPr>
        <p:spPr>
          <a:xfrm rot="5400000">
            <a:off x="5690149" y="1237422"/>
            <a:ext cx="944217" cy="55129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752F715-1341-C4C2-7C36-60DBF8D25E5E}"/>
              </a:ext>
            </a:extLst>
          </p:cNvPr>
          <p:cNvSpPr txBox="1"/>
          <p:nvPr/>
        </p:nvSpPr>
        <p:spPr>
          <a:xfrm>
            <a:off x="1378225" y="4605128"/>
            <a:ext cx="4810540" cy="1754326"/>
          </a:xfrm>
          <a:prstGeom prst="rect">
            <a:avLst/>
          </a:prstGeom>
          <a:noFill/>
        </p:spPr>
        <p:txBody>
          <a:bodyPr wrap="square" rtlCol="0">
            <a:spAutoFit/>
          </a:bodyPr>
          <a:lstStyle/>
          <a:p>
            <a:r>
              <a:rPr lang="en-US" sz="2800" dirty="0"/>
              <a:t>Break Cryptosystems</a:t>
            </a:r>
          </a:p>
          <a:p>
            <a:pPr marL="285750" indent="-285750">
              <a:buFont typeface="Arial" panose="020B0604020202020204" pitchFamily="34" charset="0"/>
              <a:buChar char="•"/>
            </a:pPr>
            <a:r>
              <a:rPr lang="en-US" sz="2000" dirty="0"/>
              <a:t>Shor’s Algorithm for Discrete log and factoring.</a:t>
            </a:r>
          </a:p>
          <a:p>
            <a:pPr marL="285750" indent="-285750">
              <a:buFont typeface="Arial" panose="020B0604020202020204" pitchFamily="34" charset="0"/>
              <a:buChar char="•"/>
            </a:pPr>
            <a:r>
              <a:rPr lang="en-US" sz="2000" dirty="0"/>
              <a:t>Simon’s algorithm breaks Even-Mansour Cipher</a:t>
            </a:r>
            <a:r>
              <a:rPr lang="en-US" dirty="0"/>
              <a:t>.</a:t>
            </a:r>
          </a:p>
        </p:txBody>
      </p:sp>
      <p:sp>
        <p:nvSpPr>
          <p:cNvPr id="13" name="Rectangle 12">
            <a:extLst>
              <a:ext uri="{FF2B5EF4-FFF2-40B4-BE49-F238E27FC236}">
                <a16:creationId xmlns:a16="http://schemas.microsoft.com/office/drawing/2014/main" id="{65F10FF6-3CD6-5857-CA5E-AAA40A8066DD}"/>
              </a:ext>
            </a:extLst>
          </p:cNvPr>
          <p:cNvSpPr/>
          <p:nvPr/>
        </p:nvSpPr>
        <p:spPr>
          <a:xfrm>
            <a:off x="987285" y="4605128"/>
            <a:ext cx="5181600" cy="208059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Post-Quantum Cryptography</a:t>
            </a:r>
          </a:p>
          <a:p>
            <a:pPr algn="ctr"/>
            <a:r>
              <a:rPr lang="en-US" sz="2400" dirty="0">
                <a:solidFill>
                  <a:schemeClr val="bg1"/>
                </a:solidFill>
              </a:rPr>
              <a:t>Build quantum secure crypto primitives</a:t>
            </a:r>
          </a:p>
        </p:txBody>
      </p:sp>
      <p:sp>
        <p:nvSpPr>
          <p:cNvPr id="14" name="TextBox 13">
            <a:extLst>
              <a:ext uri="{FF2B5EF4-FFF2-40B4-BE49-F238E27FC236}">
                <a16:creationId xmlns:a16="http://schemas.microsoft.com/office/drawing/2014/main" id="{ACE73870-1992-EFF1-F1EB-81132857EC2B}"/>
              </a:ext>
            </a:extLst>
          </p:cNvPr>
          <p:cNvSpPr txBox="1"/>
          <p:nvPr/>
        </p:nvSpPr>
        <p:spPr>
          <a:xfrm>
            <a:off x="7030286" y="4611756"/>
            <a:ext cx="4810540" cy="1446550"/>
          </a:xfrm>
          <a:prstGeom prst="rect">
            <a:avLst/>
          </a:prstGeom>
          <a:noFill/>
        </p:spPr>
        <p:txBody>
          <a:bodyPr wrap="square" rtlCol="0">
            <a:spAutoFit/>
          </a:bodyPr>
          <a:lstStyle/>
          <a:p>
            <a:r>
              <a:rPr lang="en-US" sz="2800" dirty="0"/>
              <a:t>Make new Cryptography</a:t>
            </a:r>
          </a:p>
          <a:p>
            <a:pPr marL="285750" indent="-285750">
              <a:buFont typeface="Arial" panose="020B0604020202020204" pitchFamily="34" charset="0"/>
              <a:buChar char="•"/>
            </a:pPr>
            <a:r>
              <a:rPr lang="en-US" sz="2000" dirty="0"/>
              <a:t>Classically not possible.</a:t>
            </a:r>
          </a:p>
          <a:p>
            <a:pPr marL="285750" indent="-285750">
              <a:buFont typeface="Arial" panose="020B0604020202020204" pitchFamily="34" charset="0"/>
              <a:buChar char="•"/>
            </a:pPr>
            <a:r>
              <a:rPr lang="en-US" sz="2000" dirty="0"/>
              <a:t>Unforgeable money, protection against piracy</a:t>
            </a:r>
          </a:p>
        </p:txBody>
      </p:sp>
      <p:sp>
        <p:nvSpPr>
          <p:cNvPr id="15" name="Rectangle 14">
            <a:extLst>
              <a:ext uri="{FF2B5EF4-FFF2-40B4-BE49-F238E27FC236}">
                <a16:creationId xmlns:a16="http://schemas.microsoft.com/office/drawing/2014/main" id="{9BB82AD5-BEE1-CFC3-957E-4BD2E83796F9}"/>
              </a:ext>
            </a:extLst>
          </p:cNvPr>
          <p:cNvSpPr/>
          <p:nvPr/>
        </p:nvSpPr>
        <p:spPr>
          <a:xfrm>
            <a:off x="6884506" y="4618379"/>
            <a:ext cx="5181600" cy="208059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Quantum Cryptography</a:t>
            </a:r>
          </a:p>
          <a:p>
            <a:pPr algn="ctr"/>
            <a:r>
              <a:rPr lang="en-US" sz="2400" dirty="0">
                <a:solidFill>
                  <a:schemeClr val="bg1"/>
                </a:solidFill>
              </a:rPr>
              <a:t>Build inherently quantum crypto primitives </a:t>
            </a:r>
          </a:p>
        </p:txBody>
      </p:sp>
    </p:spTree>
    <p:extLst>
      <p:ext uri="{BB962C8B-B14F-4D97-AF65-F5344CB8AC3E}">
        <p14:creationId xmlns:p14="http://schemas.microsoft.com/office/powerpoint/2010/main" val="42799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animBg="1"/>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01E6-C98F-6F49-8683-D0EE2BF4E832}"/>
              </a:ext>
            </a:extLst>
          </p:cNvPr>
          <p:cNvSpPr>
            <a:spLocks noGrp="1"/>
          </p:cNvSpPr>
          <p:nvPr>
            <p:ph type="title"/>
          </p:nvPr>
        </p:nvSpPr>
        <p:spPr/>
        <p:txBody>
          <a:bodyPr/>
          <a:lstStyle/>
          <a:p>
            <a:r>
              <a:rPr lang="en-US"/>
              <a:t>2 Probabilistic Bits vs. 2 Qubits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extLst>
                  <p:ext uri="{D42A27DB-BD31-4B8C-83A1-F6EECF244321}">
                    <p14:modId xmlns:p14="http://schemas.microsoft.com/office/powerpoint/2010/main" val="1592777623"/>
                  </p:ext>
                </p:extLst>
              </p:nvPr>
            </p:nvGraphicFramePr>
            <p:xfrm>
              <a:off x="185195" y="1778358"/>
              <a:ext cx="11759879" cy="3015121"/>
            </p:xfrm>
            <a:graphic>
              <a:graphicData uri="http://schemas.openxmlformats.org/drawingml/2006/table">
                <a:tbl>
                  <a:tblPr firstRow="1" bandRow="1">
                    <a:tableStyleId>{5C22544A-7EE6-4342-B048-85BDC9FD1C3A}</a:tableStyleId>
                  </a:tblPr>
                  <a:tblGrid>
                    <a:gridCol w="2140910">
                      <a:extLst>
                        <a:ext uri="{9D8B030D-6E8A-4147-A177-3AD203B41FA5}">
                          <a16:colId xmlns:a16="http://schemas.microsoft.com/office/drawing/2014/main" val="1579898335"/>
                        </a:ext>
                      </a:extLst>
                    </a:gridCol>
                    <a:gridCol w="4676579">
                      <a:extLst>
                        <a:ext uri="{9D8B030D-6E8A-4147-A177-3AD203B41FA5}">
                          <a16:colId xmlns:a16="http://schemas.microsoft.com/office/drawing/2014/main" val="3377437204"/>
                        </a:ext>
                      </a:extLst>
                    </a:gridCol>
                    <a:gridCol w="4942390">
                      <a:extLst>
                        <a:ext uri="{9D8B030D-6E8A-4147-A177-3AD203B41FA5}">
                          <a16:colId xmlns:a16="http://schemas.microsoft.com/office/drawing/2014/main" val="3657164943"/>
                        </a:ext>
                      </a:extLst>
                    </a:gridCol>
                  </a:tblGrid>
                  <a:tr h="501463">
                    <a:tc>
                      <a:txBody>
                        <a:bodyPr/>
                        <a:lstStyle/>
                        <a:p>
                          <a:endParaRPr lang="en-US"/>
                        </a:p>
                      </a:txBody>
                      <a:tcPr/>
                    </a:tc>
                    <a:tc>
                      <a:txBody>
                        <a:bodyPr/>
                        <a:lstStyle/>
                        <a:p>
                          <a:r>
                            <a:rPr lang="en-US"/>
                            <a:t>2 Bits</a:t>
                          </a:r>
                        </a:p>
                      </a:txBody>
                      <a:tcPr/>
                    </a:tc>
                    <a:tc>
                      <a:txBody>
                        <a:bodyPr/>
                        <a:lstStyle/>
                        <a:p>
                          <a:r>
                            <a:rPr lang="en-US"/>
                            <a:t>2 Qubits</a:t>
                          </a:r>
                        </a:p>
                      </a:txBody>
                      <a:tcPr/>
                    </a:tc>
                    <a:extLst>
                      <a:ext uri="{0D108BD9-81ED-4DB2-BD59-A6C34878D82A}">
                        <a16:rowId xmlns:a16="http://schemas.microsoft.com/office/drawing/2014/main" val="1460483204"/>
                      </a:ext>
                    </a:extLst>
                  </a:tr>
                  <a:tr h="501463">
                    <a:tc>
                      <a:txBody>
                        <a:bodyPr/>
                        <a:lstStyle/>
                        <a:p>
                          <a:r>
                            <a:rPr lang="en-US"/>
                            <a:t>Description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m:rPr>
                                                        <m:brk m:alnAt="7"/>
                                                      </m:rPr>
                                                      <a:rPr lang="en-US" sz="1800" b="0" i="1" smtClean="0">
                                                        <a:latin typeface="Cambria Math" panose="02040503050406030204" pitchFamily="18" charset="0"/>
                                                      </a:rPr>
                                                      <m:t>𝑝</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01</m:t>
                                                    </m:r>
                                                  </m:sub>
                                                </m:sSub>
                                              </m:e>
                                            </m:mr>
                                          </m:m>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10</m:t>
                                              </m:r>
                                            </m:sub>
                                          </m:sSub>
                                        </m:e>
                                      </m:eqAr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11</m:t>
                                          </m:r>
                                        </m:sub>
                                      </m:sSub>
                                    </m:e>
                                  </m:eqAr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ℝ</m:t>
                                  </m:r>
                                </m:e>
                                <m:sup>
                                  <m:r>
                                    <a:rPr lang="en-US" sz="1800" b="0" i="1" smtClean="0">
                                      <a:latin typeface="Cambria Math" panose="02040503050406030204" pitchFamily="18" charset="0"/>
                                    </a:rPr>
                                    <m:t>4</m:t>
                                  </m:r>
                                </m:sup>
                              </m:sSup>
                            </m:oMath>
                          </a14:m>
                          <a:r>
                            <a:rPr lang="en-US" sz="1800"/>
                            <a:t> , </a:t>
                          </a:r>
                          <a14:m>
                            <m:oMath xmlns:m="http://schemas.openxmlformats.org/officeDocument/2006/math">
                              <m:nary>
                                <m:naryPr>
                                  <m:chr m:val="∑"/>
                                  <m:supHide m:val="on"/>
                                  <m:ctrlPr>
                                    <a:rPr lang="en-US" sz="1800" i="1" smtClean="0">
                                      <a:latin typeface="Cambria Math" panose="02040503050406030204" pitchFamily="18" charset="0"/>
                                    </a:rPr>
                                  </m:ctrlPr>
                                </m:naryPr>
                                <m:sub>
                                  <m:r>
                                    <m:rPr>
                                      <m:brk m:alnAt="7"/>
                                    </m:rPr>
                                    <a:rPr lang="en-US" sz="1800" b="0" i="1" smtClean="0">
                                      <a:latin typeface="Cambria Math" panose="02040503050406030204" pitchFamily="18" charset="0"/>
                                    </a:rPr>
                                    <m:t>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0,1</m:t>
                                          </m:r>
                                        </m:e>
                                      </m:d>
                                    </m:e>
                                    <m:sup>
                                      <m:r>
                                        <a:rPr lang="en-US" sz="1800" b="0" i="1" smtClean="0">
                                          <a:latin typeface="Cambria Math" panose="02040503050406030204" pitchFamily="18" charset="0"/>
                                        </a:rPr>
                                        <m:t>2</m:t>
                                      </m:r>
                                    </m:sup>
                                  </m:sSup>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𝑥</m:t>
                                      </m:r>
                                    </m:sub>
                                  </m:sSub>
                                </m:e>
                              </m:nary>
                              <m:r>
                                <a:rPr lang="en-US" sz="1800" b="0" i="1" smtClean="0">
                                  <a:latin typeface="Cambria Math" panose="02040503050406030204" pitchFamily="18" charset="0"/>
                                </a:rPr>
                                <m:t>=1,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𝑥</m:t>
                                  </m:r>
                                </m:sub>
                              </m:sSub>
                              <m:r>
                                <a:rPr lang="en-US" sz="1800" b="0" i="1" smtClean="0">
                                  <a:latin typeface="Cambria Math" panose="02040503050406030204" pitchFamily="18" charset="0"/>
                                </a:rPr>
                                <m:t>≥0</m:t>
                              </m:r>
                            </m:oMath>
                          </a14:m>
                          <a:endParaRPr lang="en-US" sz="18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01</m:t>
                                                    </m:r>
                                                  </m:sub>
                                                </m:sSub>
                                              </m:e>
                                            </m:mr>
                                          </m:m>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10</m:t>
                                              </m:r>
                                            </m:sub>
                                          </m:sSub>
                                        </m:e>
                                      </m:eqAr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11</m:t>
                                          </m:r>
                                        </m:sub>
                                      </m:sSub>
                                    </m:e>
                                  </m:eqAr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ℂ</m:t>
                                  </m:r>
                                </m:e>
                                <m:sup>
                                  <m:r>
                                    <a:rPr lang="en-US" sz="1800" b="0" i="1" smtClean="0">
                                      <a:latin typeface="Cambria Math" panose="02040503050406030204" pitchFamily="18" charset="0"/>
                                    </a:rPr>
                                    <m:t>4</m:t>
                                  </m:r>
                                </m:sup>
                              </m:sSup>
                            </m:oMath>
                          </a14:m>
                          <a:r>
                            <a:rPr lang="en-US" sz="1800"/>
                            <a:t>,  </a:t>
                          </a:r>
                          <a14:m>
                            <m:oMath xmlns:m="http://schemas.openxmlformats.org/officeDocument/2006/math">
                              <m:nary>
                                <m:naryPr>
                                  <m:chr m:val="∑"/>
                                  <m:supHide m:val="on"/>
                                  <m:ctrlPr>
                                    <a:rPr lang="en-US" sz="1800" i="1" smtClean="0">
                                      <a:latin typeface="Cambria Math" panose="02040503050406030204" pitchFamily="18" charset="0"/>
                                    </a:rPr>
                                  </m:ctrlPr>
                                </m:naryPr>
                                <m:sub>
                                  <m:r>
                                    <m:rPr>
                                      <m:brk m:alnAt="7"/>
                                    </m:rPr>
                                    <a:rPr lang="en-US" sz="1800" b="0" i="1" smtClean="0">
                                      <a:latin typeface="Cambria Math" panose="02040503050406030204" pitchFamily="18" charset="0"/>
                                    </a:rPr>
                                    <m:t>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0,1</m:t>
                                          </m:r>
                                        </m:e>
                                      </m:d>
                                    </m:e>
                                    <m:sup>
                                      <m:r>
                                        <a:rPr lang="en-US" sz="1800" b="0" i="1" smtClean="0">
                                          <a:latin typeface="Cambria Math" panose="02040503050406030204" pitchFamily="18" charset="0"/>
                                        </a:rPr>
                                        <m:t>2</m:t>
                                      </m:r>
                                    </m:sup>
                                  </m:sSup>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r>
                                        <a:rPr lang="en-US" sz="1800" b="0" i="1" smtClean="0">
                                          <a:latin typeface="Cambria Math" panose="02040503050406030204" pitchFamily="18" charset="0"/>
                                        </a:rPr>
                                        <m:t>𝑎</m:t>
                                      </m:r>
                                    </m:e>
                                    <m:sub>
                                      <m:r>
                                        <a:rPr lang="en-US" sz="1800" b="0" i="1" smtClean="0">
                                          <a:latin typeface="Cambria Math" panose="02040503050406030204" pitchFamily="18" charset="0"/>
                                        </a:rPr>
                                        <m:t>𝑥</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a:latin typeface="Cambria Math" panose="02040503050406030204" pitchFamily="18" charset="0"/>
                                            </a:rPr>
                                            <m:t>​</m:t>
                                          </m:r>
                                        </m:e>
                                      </m:d>
                                    </m:e>
                                    <m:sup>
                                      <m:r>
                                        <a:rPr lang="en-US" sz="1800" b="0" i="1" smtClean="0">
                                          <a:latin typeface="Cambria Math" panose="02040503050406030204" pitchFamily="18" charset="0"/>
                                        </a:rPr>
                                        <m:t>2</m:t>
                                      </m:r>
                                    </m:sup>
                                  </m:sSup>
                                </m:e>
                              </m:nary>
                              <m:r>
                                <a:rPr lang="en-US" sz="1800" b="0" i="1" smtClean="0">
                                  <a:latin typeface="Cambria Math" panose="02040503050406030204" pitchFamily="18" charset="0"/>
                                </a:rPr>
                                <m:t>=1</m:t>
                              </m:r>
                            </m:oMath>
                          </a14:m>
                          <a:endParaRPr lang="en-US" sz="1800"/>
                        </a:p>
                      </a:txBody>
                      <a:tcPr/>
                    </a:tc>
                    <a:extLst>
                      <a:ext uri="{0D108BD9-81ED-4DB2-BD59-A6C34878D82A}">
                        <a16:rowId xmlns:a16="http://schemas.microsoft.com/office/drawing/2014/main" val="608270223"/>
                      </a:ext>
                    </a:extLst>
                  </a:tr>
                  <a:tr h="501463">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1998583"/>
                      </a:ext>
                    </a:extLst>
                  </a:tr>
                  <a:tr h="501463">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61379406"/>
                      </a:ext>
                    </a:extLst>
                  </a:tr>
                  <a:tr h="501463">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463594278"/>
                      </a:ext>
                    </a:extLst>
                  </a:tr>
                </a:tbl>
              </a:graphicData>
            </a:graphic>
          </p:graphicFrame>
        </mc:Choice>
        <mc:Fallback xmlns="">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extLst>
                  <p:ext uri="{D42A27DB-BD31-4B8C-83A1-F6EECF244321}">
                    <p14:modId xmlns:p14="http://schemas.microsoft.com/office/powerpoint/2010/main" val="1592777623"/>
                  </p:ext>
                </p:extLst>
              </p:nvPr>
            </p:nvGraphicFramePr>
            <p:xfrm>
              <a:off x="185195" y="1778358"/>
              <a:ext cx="11759879" cy="3015121"/>
            </p:xfrm>
            <a:graphic>
              <a:graphicData uri="http://schemas.openxmlformats.org/drawingml/2006/table">
                <a:tbl>
                  <a:tblPr firstRow="1" bandRow="1">
                    <a:tableStyleId>{5C22544A-7EE6-4342-B048-85BDC9FD1C3A}</a:tableStyleId>
                  </a:tblPr>
                  <a:tblGrid>
                    <a:gridCol w="2140910">
                      <a:extLst>
                        <a:ext uri="{9D8B030D-6E8A-4147-A177-3AD203B41FA5}">
                          <a16:colId xmlns:a16="http://schemas.microsoft.com/office/drawing/2014/main" val="1579898335"/>
                        </a:ext>
                      </a:extLst>
                    </a:gridCol>
                    <a:gridCol w="4676579">
                      <a:extLst>
                        <a:ext uri="{9D8B030D-6E8A-4147-A177-3AD203B41FA5}">
                          <a16:colId xmlns:a16="http://schemas.microsoft.com/office/drawing/2014/main" val="3377437204"/>
                        </a:ext>
                      </a:extLst>
                    </a:gridCol>
                    <a:gridCol w="4942390">
                      <a:extLst>
                        <a:ext uri="{9D8B030D-6E8A-4147-A177-3AD203B41FA5}">
                          <a16:colId xmlns:a16="http://schemas.microsoft.com/office/drawing/2014/main" val="3657164943"/>
                        </a:ext>
                      </a:extLst>
                    </a:gridCol>
                  </a:tblGrid>
                  <a:tr h="501463">
                    <a:tc>
                      <a:txBody>
                        <a:bodyPr/>
                        <a:lstStyle/>
                        <a:p>
                          <a:endParaRPr lang="en-US"/>
                        </a:p>
                      </a:txBody>
                      <a:tcPr/>
                    </a:tc>
                    <a:tc>
                      <a:txBody>
                        <a:bodyPr/>
                        <a:lstStyle/>
                        <a:p>
                          <a:r>
                            <a:rPr lang="en-US"/>
                            <a:t>2 Bits</a:t>
                          </a:r>
                        </a:p>
                      </a:txBody>
                      <a:tcPr/>
                    </a:tc>
                    <a:tc>
                      <a:txBody>
                        <a:bodyPr/>
                        <a:lstStyle/>
                        <a:p>
                          <a:r>
                            <a:rPr lang="en-US"/>
                            <a:t>2 Qubits</a:t>
                          </a:r>
                        </a:p>
                      </a:txBody>
                      <a:tcPr/>
                    </a:tc>
                    <a:extLst>
                      <a:ext uri="{0D108BD9-81ED-4DB2-BD59-A6C34878D82A}">
                        <a16:rowId xmlns:a16="http://schemas.microsoft.com/office/drawing/2014/main" val="1460483204"/>
                      </a:ext>
                    </a:extLst>
                  </a:tr>
                  <a:tr h="1009269">
                    <a:tc>
                      <a:txBody>
                        <a:bodyPr/>
                        <a:lstStyle/>
                        <a:p>
                          <a:r>
                            <a:rPr lang="en-US"/>
                            <a:t>Description</a:t>
                          </a:r>
                        </a:p>
                      </a:txBody>
                      <a:tcPr/>
                    </a:tc>
                    <a:tc>
                      <a:txBody>
                        <a:bodyPr/>
                        <a:lstStyle/>
                        <a:p>
                          <a:endParaRPr lang="en-US"/>
                        </a:p>
                      </a:txBody>
                      <a:tcPr>
                        <a:blipFill>
                          <a:blip r:embed="rId2"/>
                          <a:stretch>
                            <a:fillRect l="-46196" t="-54430" r="-106522" b="-151899"/>
                          </a:stretch>
                        </a:blipFill>
                      </a:tcPr>
                    </a:tc>
                    <a:tc>
                      <a:txBody>
                        <a:bodyPr/>
                        <a:lstStyle/>
                        <a:p>
                          <a:endParaRPr lang="en-US"/>
                        </a:p>
                      </a:txBody>
                      <a:tcPr>
                        <a:blipFill>
                          <a:blip r:embed="rId2"/>
                          <a:stretch>
                            <a:fillRect l="-137949" t="-54430" r="-513" b="-151899"/>
                          </a:stretch>
                        </a:blipFill>
                      </a:tcPr>
                    </a:tc>
                    <a:extLst>
                      <a:ext uri="{0D108BD9-81ED-4DB2-BD59-A6C34878D82A}">
                        <a16:rowId xmlns:a16="http://schemas.microsoft.com/office/drawing/2014/main" val="608270223"/>
                      </a:ext>
                    </a:extLst>
                  </a:tr>
                  <a:tr h="501463">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1998583"/>
                      </a:ext>
                    </a:extLst>
                  </a:tr>
                  <a:tr h="501463">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61379406"/>
                      </a:ext>
                    </a:extLst>
                  </a:tr>
                  <a:tr h="501463">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463594278"/>
                      </a:ext>
                    </a:extLst>
                  </a:tr>
                </a:tbl>
              </a:graphicData>
            </a:graphic>
          </p:graphicFrame>
        </mc:Fallback>
      </mc:AlternateContent>
    </p:spTree>
    <p:extLst>
      <p:ext uri="{BB962C8B-B14F-4D97-AF65-F5344CB8AC3E}">
        <p14:creationId xmlns:p14="http://schemas.microsoft.com/office/powerpoint/2010/main" val="55188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15BDB-45A8-5EC9-747E-D0FB73C74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310ED4-25AB-1C1E-D0BA-846F7D1CB077}"/>
              </a:ext>
            </a:extLst>
          </p:cNvPr>
          <p:cNvSpPr>
            <a:spLocks noGrp="1"/>
          </p:cNvSpPr>
          <p:nvPr>
            <p:ph type="title"/>
          </p:nvPr>
        </p:nvSpPr>
        <p:spPr/>
        <p:txBody>
          <a:bodyPr/>
          <a:lstStyle/>
          <a:p>
            <a:r>
              <a:rPr lang="en-US"/>
              <a:t>2 Probabilistic Bits vs. 2 Qubits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2D9C4548-5D4F-C04B-26D4-EC2B6EF2D74A}"/>
                  </a:ext>
                </a:extLst>
              </p:cNvPr>
              <p:cNvGraphicFramePr>
                <a:graphicFrameLocks noGrp="1"/>
              </p:cNvGraphicFramePr>
              <p:nvPr>
                <p:ph idx="1"/>
                <p:extLst>
                  <p:ext uri="{D42A27DB-BD31-4B8C-83A1-F6EECF244321}">
                    <p14:modId xmlns:p14="http://schemas.microsoft.com/office/powerpoint/2010/main" val="4121906483"/>
                  </p:ext>
                </p:extLst>
              </p:nvPr>
            </p:nvGraphicFramePr>
            <p:xfrm>
              <a:off x="185195" y="1778358"/>
              <a:ext cx="11759879" cy="3428058"/>
            </p:xfrm>
            <a:graphic>
              <a:graphicData uri="http://schemas.openxmlformats.org/drawingml/2006/table">
                <a:tbl>
                  <a:tblPr firstRow="1" bandRow="1">
                    <a:tableStyleId>{5C22544A-7EE6-4342-B048-85BDC9FD1C3A}</a:tableStyleId>
                  </a:tblPr>
                  <a:tblGrid>
                    <a:gridCol w="2140910">
                      <a:extLst>
                        <a:ext uri="{9D8B030D-6E8A-4147-A177-3AD203B41FA5}">
                          <a16:colId xmlns:a16="http://schemas.microsoft.com/office/drawing/2014/main" val="1579898335"/>
                        </a:ext>
                      </a:extLst>
                    </a:gridCol>
                    <a:gridCol w="4676579">
                      <a:extLst>
                        <a:ext uri="{9D8B030D-6E8A-4147-A177-3AD203B41FA5}">
                          <a16:colId xmlns:a16="http://schemas.microsoft.com/office/drawing/2014/main" val="3377437204"/>
                        </a:ext>
                      </a:extLst>
                    </a:gridCol>
                    <a:gridCol w="4942390">
                      <a:extLst>
                        <a:ext uri="{9D8B030D-6E8A-4147-A177-3AD203B41FA5}">
                          <a16:colId xmlns:a16="http://schemas.microsoft.com/office/drawing/2014/main" val="3657164943"/>
                        </a:ext>
                      </a:extLst>
                    </a:gridCol>
                  </a:tblGrid>
                  <a:tr h="501463">
                    <a:tc>
                      <a:txBody>
                        <a:bodyPr/>
                        <a:lstStyle/>
                        <a:p>
                          <a:endParaRPr lang="en-US"/>
                        </a:p>
                      </a:txBody>
                      <a:tcPr/>
                    </a:tc>
                    <a:tc>
                      <a:txBody>
                        <a:bodyPr/>
                        <a:lstStyle/>
                        <a:p>
                          <a:r>
                            <a:rPr lang="en-US"/>
                            <a:t>2 Bits</a:t>
                          </a:r>
                        </a:p>
                      </a:txBody>
                      <a:tcPr/>
                    </a:tc>
                    <a:tc>
                      <a:txBody>
                        <a:bodyPr/>
                        <a:lstStyle/>
                        <a:p>
                          <a:r>
                            <a:rPr lang="en-US"/>
                            <a:t>2 Qubits</a:t>
                          </a:r>
                        </a:p>
                      </a:txBody>
                      <a:tcPr/>
                    </a:tc>
                    <a:extLst>
                      <a:ext uri="{0D108BD9-81ED-4DB2-BD59-A6C34878D82A}">
                        <a16:rowId xmlns:a16="http://schemas.microsoft.com/office/drawing/2014/main" val="1460483204"/>
                      </a:ext>
                    </a:extLst>
                  </a:tr>
                  <a:tr h="501463">
                    <a:tc>
                      <a:txBody>
                        <a:bodyPr/>
                        <a:lstStyle/>
                        <a:p>
                          <a:r>
                            <a:rPr lang="en-US"/>
                            <a:t>Description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m:rPr>
                                                        <m:brk m:alnAt="7"/>
                                                      </m:rPr>
                                                      <a:rPr lang="en-US" sz="1800" b="0" i="1" smtClean="0">
                                                        <a:latin typeface="Cambria Math" panose="02040503050406030204" pitchFamily="18" charset="0"/>
                                                      </a:rPr>
                                                      <m:t>𝑝</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01</m:t>
                                                    </m:r>
                                                  </m:sub>
                                                </m:sSub>
                                              </m:e>
                                            </m:mr>
                                          </m:m>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10</m:t>
                                              </m:r>
                                            </m:sub>
                                          </m:sSub>
                                        </m:e>
                                      </m:eqAr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11</m:t>
                                          </m:r>
                                        </m:sub>
                                      </m:sSub>
                                    </m:e>
                                  </m:eqAr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ℝ</m:t>
                                  </m:r>
                                </m:e>
                                <m:sup>
                                  <m:r>
                                    <a:rPr lang="en-US" sz="1800" b="0" i="1" smtClean="0">
                                      <a:latin typeface="Cambria Math" panose="02040503050406030204" pitchFamily="18" charset="0"/>
                                    </a:rPr>
                                    <m:t>4</m:t>
                                  </m:r>
                                </m:sup>
                              </m:sSup>
                            </m:oMath>
                          </a14:m>
                          <a:r>
                            <a:rPr lang="en-US" sz="1800"/>
                            <a:t> , </a:t>
                          </a:r>
                          <a14:m>
                            <m:oMath xmlns:m="http://schemas.openxmlformats.org/officeDocument/2006/math">
                              <m:nary>
                                <m:naryPr>
                                  <m:chr m:val="∑"/>
                                  <m:supHide m:val="on"/>
                                  <m:ctrlPr>
                                    <a:rPr lang="en-US" sz="1800" i="1" smtClean="0">
                                      <a:latin typeface="Cambria Math" panose="02040503050406030204" pitchFamily="18" charset="0"/>
                                    </a:rPr>
                                  </m:ctrlPr>
                                </m:naryPr>
                                <m:sub>
                                  <m:r>
                                    <m:rPr>
                                      <m:brk m:alnAt="7"/>
                                    </m:rPr>
                                    <a:rPr lang="en-US" sz="1800" b="0" i="1" smtClean="0">
                                      <a:latin typeface="Cambria Math" panose="02040503050406030204" pitchFamily="18" charset="0"/>
                                    </a:rPr>
                                    <m:t>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0,1</m:t>
                                          </m:r>
                                        </m:e>
                                      </m:d>
                                    </m:e>
                                    <m:sup>
                                      <m:r>
                                        <a:rPr lang="en-US" sz="1800" b="0" i="1" smtClean="0">
                                          <a:latin typeface="Cambria Math" panose="02040503050406030204" pitchFamily="18" charset="0"/>
                                        </a:rPr>
                                        <m:t>2</m:t>
                                      </m:r>
                                    </m:sup>
                                  </m:sSup>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𝑥</m:t>
                                      </m:r>
                                    </m:sub>
                                  </m:sSub>
                                </m:e>
                              </m:nary>
                              <m:r>
                                <a:rPr lang="en-US" sz="1800" b="0" i="1" smtClean="0">
                                  <a:latin typeface="Cambria Math" panose="02040503050406030204" pitchFamily="18" charset="0"/>
                                </a:rPr>
                                <m:t>=1,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𝑥</m:t>
                                  </m:r>
                                </m:sub>
                              </m:sSub>
                              <m:r>
                                <a:rPr lang="en-US" sz="1800" b="0" i="1" smtClean="0">
                                  <a:latin typeface="Cambria Math" panose="02040503050406030204" pitchFamily="18" charset="0"/>
                                </a:rPr>
                                <m:t>≥0</m:t>
                              </m:r>
                            </m:oMath>
                          </a14:m>
                          <a:endParaRPr lang="en-US" sz="18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01</m:t>
                                                    </m:r>
                                                  </m:sub>
                                                </m:sSub>
                                              </m:e>
                                            </m:mr>
                                          </m:m>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10</m:t>
                                              </m:r>
                                            </m:sub>
                                          </m:sSub>
                                        </m:e>
                                      </m:eqAr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11</m:t>
                                          </m:r>
                                        </m:sub>
                                      </m:sSub>
                                    </m:e>
                                  </m:eqAr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ℂ</m:t>
                                  </m:r>
                                </m:e>
                                <m:sup>
                                  <m:r>
                                    <a:rPr lang="en-US" sz="1800" b="0" i="1" smtClean="0">
                                      <a:latin typeface="Cambria Math" panose="02040503050406030204" pitchFamily="18" charset="0"/>
                                    </a:rPr>
                                    <m:t>4</m:t>
                                  </m:r>
                                </m:sup>
                              </m:sSup>
                            </m:oMath>
                          </a14:m>
                          <a:r>
                            <a:rPr lang="en-US" sz="1800"/>
                            <a:t>,  </a:t>
                          </a:r>
                          <a14:m>
                            <m:oMath xmlns:m="http://schemas.openxmlformats.org/officeDocument/2006/math">
                              <m:nary>
                                <m:naryPr>
                                  <m:chr m:val="∑"/>
                                  <m:supHide m:val="on"/>
                                  <m:ctrlPr>
                                    <a:rPr lang="en-US" sz="1800" i="1" smtClean="0">
                                      <a:latin typeface="Cambria Math" panose="02040503050406030204" pitchFamily="18" charset="0"/>
                                    </a:rPr>
                                  </m:ctrlPr>
                                </m:naryPr>
                                <m:sub>
                                  <m:r>
                                    <m:rPr>
                                      <m:brk m:alnAt="7"/>
                                    </m:rPr>
                                    <a:rPr lang="en-US" sz="1800" b="0" i="1" smtClean="0">
                                      <a:latin typeface="Cambria Math" panose="02040503050406030204" pitchFamily="18" charset="0"/>
                                    </a:rPr>
                                    <m:t>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0,1</m:t>
                                          </m:r>
                                        </m:e>
                                      </m:d>
                                    </m:e>
                                    <m:sup>
                                      <m:r>
                                        <a:rPr lang="en-US" sz="1800" b="0" i="1" smtClean="0">
                                          <a:latin typeface="Cambria Math" panose="02040503050406030204" pitchFamily="18" charset="0"/>
                                        </a:rPr>
                                        <m:t>2</m:t>
                                      </m:r>
                                    </m:sup>
                                  </m:sSup>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r>
                                        <a:rPr lang="en-US" sz="1800" b="0" i="1" smtClean="0">
                                          <a:latin typeface="Cambria Math" panose="02040503050406030204" pitchFamily="18" charset="0"/>
                                        </a:rPr>
                                        <m:t>𝑎</m:t>
                                      </m:r>
                                    </m:e>
                                    <m:sub>
                                      <m:r>
                                        <a:rPr lang="en-US" sz="1800" b="0" i="1" smtClean="0">
                                          <a:latin typeface="Cambria Math" panose="02040503050406030204" pitchFamily="18" charset="0"/>
                                        </a:rPr>
                                        <m:t>𝑥</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a:latin typeface="Cambria Math" panose="02040503050406030204" pitchFamily="18" charset="0"/>
                                            </a:rPr>
                                            <m:t>​</m:t>
                                          </m:r>
                                        </m:e>
                                      </m:d>
                                    </m:e>
                                    <m:sup>
                                      <m:r>
                                        <a:rPr lang="en-US" sz="1800" b="0" i="1" smtClean="0">
                                          <a:latin typeface="Cambria Math" panose="02040503050406030204" pitchFamily="18" charset="0"/>
                                        </a:rPr>
                                        <m:t>2</m:t>
                                      </m:r>
                                    </m:sup>
                                  </m:sSup>
                                </m:e>
                              </m:nary>
                              <m:r>
                                <a:rPr lang="en-US" sz="1800" b="0" i="1" smtClean="0">
                                  <a:latin typeface="Cambria Math" panose="02040503050406030204" pitchFamily="18" charset="0"/>
                                </a:rPr>
                                <m:t>=1</m:t>
                              </m:r>
                            </m:oMath>
                          </a14:m>
                          <a:endParaRPr lang="en-US" sz="1800"/>
                        </a:p>
                      </a:txBody>
                      <a:tcPr/>
                    </a:tc>
                    <a:extLst>
                      <a:ext uri="{0D108BD9-81ED-4DB2-BD59-A6C34878D82A}">
                        <a16:rowId xmlns:a16="http://schemas.microsoft.com/office/drawing/2014/main" val="608270223"/>
                      </a:ext>
                    </a:extLst>
                  </a:tr>
                  <a:tr h="501463">
                    <a:tc>
                      <a:txBody>
                        <a:bodyPr/>
                        <a:lstStyle/>
                        <a:p>
                          <a:r>
                            <a:rPr lang="en-US"/>
                            <a:t>Measurement outcome for </a:t>
                          </a:r>
                          <a:r>
                            <a:rPr lang="en-US" err="1"/>
                            <a:t>m.s.b</a:t>
                          </a:r>
                          <a:r>
                            <a:rPr lang="en-US"/>
                            <a:t>.</a:t>
                          </a:r>
                        </a:p>
                      </a:txBody>
                      <a:tcPr/>
                    </a:tc>
                    <a:tc>
                      <a:txBody>
                        <a:bodyPr/>
                        <a:lstStyle/>
                        <a:p>
                          <a14:m>
                            <m:oMath xmlns:m="http://schemas.openxmlformats.org/officeDocument/2006/math">
                              <m:r>
                                <a:rPr lang="en-US" b="0" i="1" smtClean="0">
                                  <a:latin typeface="Cambria Math" panose="02040503050406030204" pitchFamily="18" charset="0"/>
                                </a:rPr>
                                <m:t>0 </m:t>
                              </m:r>
                            </m:oMath>
                          </a14:m>
                          <a:r>
                            <a:rPr lang="en-US"/>
                            <a:t>with probability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01</m:t>
                                  </m:r>
                                </m:sub>
                              </m:sSub>
                              <m:r>
                                <a:rPr lang="en-US" b="0" i="1" smtClean="0">
                                  <a:latin typeface="Cambria Math" panose="02040503050406030204" pitchFamily="18" charset="0"/>
                                </a:rPr>
                                <m:t> </m:t>
                              </m:r>
                            </m:oMath>
                          </a14:m>
                          <a:r>
                            <a:rPr lang="en-US"/>
                            <a:t> </a:t>
                          </a:r>
                        </a:p>
                      </a:txBody>
                      <a:tcPr/>
                    </a:tc>
                    <a:tc>
                      <a:txBody>
                        <a:bodyPr/>
                        <a:lstStyle/>
                        <a:p>
                          <a:r>
                            <a:rPr lang="en-US" b="0"/>
                            <a:t>0</a:t>
                          </a:r>
                          <a:r>
                            <a:rPr lang="en-US"/>
                            <a:t> with probability </a:t>
                          </a:r>
                          <a14:m>
                            <m:oMath xmlns:m="http://schemas.openxmlformats.org/officeDocument/2006/math">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00</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01</m:t>
                                          </m:r>
                                        </m:sub>
                                      </m:sSub>
                                    </m:e>
                                  </m:d>
                                </m:e>
                                <m:sup>
                                  <m:r>
                                    <a:rPr lang="en-US" b="0" i="1" smtClean="0">
                                      <a:latin typeface="Cambria Math" panose="02040503050406030204" pitchFamily="18" charset="0"/>
                                    </a:rPr>
                                    <m:t>2</m:t>
                                  </m:r>
                                </m:sup>
                              </m:sSup>
                            </m:oMath>
                          </a14:m>
                          <a:endParaRPr lang="en-US"/>
                        </a:p>
                      </a:txBody>
                      <a:tcPr/>
                    </a:tc>
                    <a:extLst>
                      <a:ext uri="{0D108BD9-81ED-4DB2-BD59-A6C34878D82A}">
                        <a16:rowId xmlns:a16="http://schemas.microsoft.com/office/drawing/2014/main" val="81998583"/>
                      </a:ext>
                    </a:extLst>
                  </a:tr>
                  <a:tr h="501463">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61379406"/>
                      </a:ext>
                    </a:extLst>
                  </a:tr>
                  <a:tr h="501463">
                    <a:tc>
                      <a:txBody>
                        <a:bodyPr/>
                        <a:lstStyle/>
                        <a:p>
                          <a:endParaRPr lang="en-US" dirty="0"/>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463594278"/>
                      </a:ext>
                    </a:extLst>
                  </a:tr>
                </a:tbl>
              </a:graphicData>
            </a:graphic>
          </p:graphicFrame>
        </mc:Choice>
        <mc:Fallback xmlns="">
          <p:graphicFrame>
            <p:nvGraphicFramePr>
              <p:cNvPr id="4" name="Content Placeholder 3">
                <a:extLst>
                  <a:ext uri="{FF2B5EF4-FFF2-40B4-BE49-F238E27FC236}">
                    <a16:creationId xmlns:a16="http://schemas.microsoft.com/office/drawing/2014/main" id="{2D9C4548-5D4F-C04B-26D4-EC2B6EF2D74A}"/>
                  </a:ext>
                </a:extLst>
              </p:cNvPr>
              <p:cNvGraphicFramePr>
                <a:graphicFrameLocks noGrp="1"/>
              </p:cNvGraphicFramePr>
              <p:nvPr>
                <p:ph idx="1"/>
                <p:extLst>
                  <p:ext uri="{D42A27DB-BD31-4B8C-83A1-F6EECF244321}">
                    <p14:modId xmlns:p14="http://schemas.microsoft.com/office/powerpoint/2010/main" val="4121906483"/>
                  </p:ext>
                </p:extLst>
              </p:nvPr>
            </p:nvGraphicFramePr>
            <p:xfrm>
              <a:off x="185195" y="1778358"/>
              <a:ext cx="11759879" cy="3428058"/>
            </p:xfrm>
            <a:graphic>
              <a:graphicData uri="http://schemas.openxmlformats.org/drawingml/2006/table">
                <a:tbl>
                  <a:tblPr firstRow="1" bandRow="1">
                    <a:tableStyleId>{5C22544A-7EE6-4342-B048-85BDC9FD1C3A}</a:tableStyleId>
                  </a:tblPr>
                  <a:tblGrid>
                    <a:gridCol w="2140910">
                      <a:extLst>
                        <a:ext uri="{9D8B030D-6E8A-4147-A177-3AD203B41FA5}">
                          <a16:colId xmlns:a16="http://schemas.microsoft.com/office/drawing/2014/main" val="1579898335"/>
                        </a:ext>
                      </a:extLst>
                    </a:gridCol>
                    <a:gridCol w="4676579">
                      <a:extLst>
                        <a:ext uri="{9D8B030D-6E8A-4147-A177-3AD203B41FA5}">
                          <a16:colId xmlns:a16="http://schemas.microsoft.com/office/drawing/2014/main" val="3377437204"/>
                        </a:ext>
                      </a:extLst>
                    </a:gridCol>
                    <a:gridCol w="4942390">
                      <a:extLst>
                        <a:ext uri="{9D8B030D-6E8A-4147-A177-3AD203B41FA5}">
                          <a16:colId xmlns:a16="http://schemas.microsoft.com/office/drawing/2014/main" val="3657164943"/>
                        </a:ext>
                      </a:extLst>
                    </a:gridCol>
                  </a:tblGrid>
                  <a:tr h="501463">
                    <a:tc>
                      <a:txBody>
                        <a:bodyPr/>
                        <a:lstStyle/>
                        <a:p>
                          <a:endParaRPr lang="en-US"/>
                        </a:p>
                      </a:txBody>
                      <a:tcPr/>
                    </a:tc>
                    <a:tc>
                      <a:txBody>
                        <a:bodyPr/>
                        <a:lstStyle/>
                        <a:p>
                          <a:r>
                            <a:rPr lang="en-US"/>
                            <a:t>2 Bits</a:t>
                          </a:r>
                        </a:p>
                      </a:txBody>
                      <a:tcPr/>
                    </a:tc>
                    <a:tc>
                      <a:txBody>
                        <a:bodyPr/>
                        <a:lstStyle/>
                        <a:p>
                          <a:r>
                            <a:rPr lang="en-US"/>
                            <a:t>2 Qubits</a:t>
                          </a:r>
                        </a:p>
                      </a:txBody>
                      <a:tcPr/>
                    </a:tc>
                    <a:extLst>
                      <a:ext uri="{0D108BD9-81ED-4DB2-BD59-A6C34878D82A}">
                        <a16:rowId xmlns:a16="http://schemas.microsoft.com/office/drawing/2014/main" val="1460483204"/>
                      </a:ext>
                    </a:extLst>
                  </a:tr>
                  <a:tr h="1009269">
                    <a:tc>
                      <a:txBody>
                        <a:bodyPr/>
                        <a:lstStyle/>
                        <a:p>
                          <a:r>
                            <a:rPr lang="en-US"/>
                            <a:t>Description</a:t>
                          </a:r>
                        </a:p>
                      </a:txBody>
                      <a:tcPr/>
                    </a:tc>
                    <a:tc>
                      <a:txBody>
                        <a:bodyPr/>
                        <a:lstStyle/>
                        <a:p>
                          <a:endParaRPr lang="en-US"/>
                        </a:p>
                      </a:txBody>
                      <a:tcPr>
                        <a:blipFill>
                          <a:blip r:embed="rId2"/>
                          <a:stretch>
                            <a:fillRect l="-46196" t="-52500" r="-106522" b="-191250"/>
                          </a:stretch>
                        </a:blipFill>
                      </a:tcPr>
                    </a:tc>
                    <a:tc>
                      <a:txBody>
                        <a:bodyPr/>
                        <a:lstStyle/>
                        <a:p>
                          <a:endParaRPr lang="en-US"/>
                        </a:p>
                      </a:txBody>
                      <a:tcPr>
                        <a:blipFill>
                          <a:blip r:embed="rId2"/>
                          <a:stretch>
                            <a:fillRect l="-137949" t="-52500" r="-513" b="-191250"/>
                          </a:stretch>
                        </a:blipFill>
                      </a:tcPr>
                    </a:tc>
                    <a:extLst>
                      <a:ext uri="{0D108BD9-81ED-4DB2-BD59-A6C34878D82A}">
                        <a16:rowId xmlns:a16="http://schemas.microsoft.com/office/drawing/2014/main" val="608270223"/>
                      </a:ext>
                    </a:extLst>
                  </a:tr>
                  <a:tr h="914400">
                    <a:tc>
                      <a:txBody>
                        <a:bodyPr/>
                        <a:lstStyle/>
                        <a:p>
                          <a:r>
                            <a:rPr lang="en-US"/>
                            <a:t>Measurement outcome for </a:t>
                          </a:r>
                          <a:r>
                            <a:rPr lang="en-US" err="1"/>
                            <a:t>m.s.b</a:t>
                          </a:r>
                          <a:r>
                            <a:rPr lang="en-US"/>
                            <a:t>.</a:t>
                          </a:r>
                        </a:p>
                      </a:txBody>
                      <a:tcPr/>
                    </a:tc>
                    <a:tc>
                      <a:txBody>
                        <a:bodyPr/>
                        <a:lstStyle/>
                        <a:p>
                          <a:endParaRPr lang="en-US"/>
                        </a:p>
                      </a:txBody>
                      <a:tcPr>
                        <a:blipFill>
                          <a:blip r:embed="rId2"/>
                          <a:stretch>
                            <a:fillRect l="-46196" t="-169444" r="-106522" b="-112500"/>
                          </a:stretch>
                        </a:blipFill>
                      </a:tcPr>
                    </a:tc>
                    <a:tc>
                      <a:txBody>
                        <a:bodyPr/>
                        <a:lstStyle/>
                        <a:p>
                          <a:endParaRPr lang="en-US"/>
                        </a:p>
                      </a:txBody>
                      <a:tcPr>
                        <a:blipFill>
                          <a:blip r:embed="rId2"/>
                          <a:stretch>
                            <a:fillRect l="-137949" t="-169444" r="-513" b="-112500"/>
                          </a:stretch>
                        </a:blipFill>
                      </a:tcPr>
                    </a:tc>
                    <a:extLst>
                      <a:ext uri="{0D108BD9-81ED-4DB2-BD59-A6C34878D82A}">
                        <a16:rowId xmlns:a16="http://schemas.microsoft.com/office/drawing/2014/main" val="81998583"/>
                      </a:ext>
                    </a:extLst>
                  </a:tr>
                  <a:tr h="501463">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61379406"/>
                      </a:ext>
                    </a:extLst>
                  </a:tr>
                  <a:tr h="501463">
                    <a:tc>
                      <a:txBody>
                        <a:bodyPr/>
                        <a:lstStyle/>
                        <a:p>
                          <a:endParaRPr lang="en-US" dirty="0"/>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463594278"/>
                      </a:ext>
                    </a:extLst>
                  </a:tr>
                </a:tbl>
              </a:graphicData>
            </a:graphic>
          </p:graphicFrame>
        </mc:Fallback>
      </mc:AlternateContent>
    </p:spTree>
    <p:extLst>
      <p:ext uri="{BB962C8B-B14F-4D97-AF65-F5344CB8AC3E}">
        <p14:creationId xmlns:p14="http://schemas.microsoft.com/office/powerpoint/2010/main" val="2635235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1387-79CB-F479-6757-ACB819D16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B1386-D571-F24D-928C-3AA7E7BDEA9E}"/>
              </a:ext>
            </a:extLst>
          </p:cNvPr>
          <p:cNvSpPr>
            <a:spLocks noGrp="1"/>
          </p:cNvSpPr>
          <p:nvPr>
            <p:ph type="title"/>
          </p:nvPr>
        </p:nvSpPr>
        <p:spPr/>
        <p:txBody>
          <a:bodyPr/>
          <a:lstStyle/>
          <a:p>
            <a:r>
              <a:rPr lang="en-US"/>
              <a:t>2 Probabilistic Bits vs. 2 Qubits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BEF0FD36-3189-6E58-8E53-66C1FF13EBB7}"/>
                  </a:ext>
                </a:extLst>
              </p:cNvPr>
              <p:cNvGraphicFramePr>
                <a:graphicFrameLocks noGrp="1"/>
              </p:cNvGraphicFramePr>
              <p:nvPr>
                <p:ph idx="1"/>
                <p:extLst>
                  <p:ext uri="{D42A27DB-BD31-4B8C-83A1-F6EECF244321}">
                    <p14:modId xmlns:p14="http://schemas.microsoft.com/office/powerpoint/2010/main" val="738166792"/>
                  </p:ext>
                </p:extLst>
              </p:nvPr>
            </p:nvGraphicFramePr>
            <p:xfrm>
              <a:off x="185195" y="1778358"/>
              <a:ext cx="11759879" cy="4115315"/>
            </p:xfrm>
            <a:graphic>
              <a:graphicData uri="http://schemas.openxmlformats.org/drawingml/2006/table">
                <a:tbl>
                  <a:tblPr firstRow="1" bandRow="1">
                    <a:tableStyleId>{5C22544A-7EE6-4342-B048-85BDC9FD1C3A}</a:tableStyleId>
                  </a:tblPr>
                  <a:tblGrid>
                    <a:gridCol w="2140910">
                      <a:extLst>
                        <a:ext uri="{9D8B030D-6E8A-4147-A177-3AD203B41FA5}">
                          <a16:colId xmlns:a16="http://schemas.microsoft.com/office/drawing/2014/main" val="1579898335"/>
                        </a:ext>
                      </a:extLst>
                    </a:gridCol>
                    <a:gridCol w="4676579">
                      <a:extLst>
                        <a:ext uri="{9D8B030D-6E8A-4147-A177-3AD203B41FA5}">
                          <a16:colId xmlns:a16="http://schemas.microsoft.com/office/drawing/2014/main" val="3377437204"/>
                        </a:ext>
                      </a:extLst>
                    </a:gridCol>
                    <a:gridCol w="4942390">
                      <a:extLst>
                        <a:ext uri="{9D8B030D-6E8A-4147-A177-3AD203B41FA5}">
                          <a16:colId xmlns:a16="http://schemas.microsoft.com/office/drawing/2014/main" val="3657164943"/>
                        </a:ext>
                      </a:extLst>
                    </a:gridCol>
                  </a:tblGrid>
                  <a:tr h="501463">
                    <a:tc>
                      <a:txBody>
                        <a:bodyPr/>
                        <a:lstStyle/>
                        <a:p>
                          <a:endParaRPr lang="en-US"/>
                        </a:p>
                      </a:txBody>
                      <a:tcPr/>
                    </a:tc>
                    <a:tc>
                      <a:txBody>
                        <a:bodyPr/>
                        <a:lstStyle/>
                        <a:p>
                          <a:r>
                            <a:rPr lang="en-US"/>
                            <a:t>2 Bits</a:t>
                          </a:r>
                        </a:p>
                      </a:txBody>
                      <a:tcPr/>
                    </a:tc>
                    <a:tc>
                      <a:txBody>
                        <a:bodyPr/>
                        <a:lstStyle/>
                        <a:p>
                          <a:r>
                            <a:rPr lang="en-US"/>
                            <a:t>2 Qubits</a:t>
                          </a:r>
                        </a:p>
                      </a:txBody>
                      <a:tcPr/>
                    </a:tc>
                    <a:extLst>
                      <a:ext uri="{0D108BD9-81ED-4DB2-BD59-A6C34878D82A}">
                        <a16:rowId xmlns:a16="http://schemas.microsoft.com/office/drawing/2014/main" val="1460483204"/>
                      </a:ext>
                    </a:extLst>
                  </a:tr>
                  <a:tr h="501463">
                    <a:tc>
                      <a:txBody>
                        <a:bodyPr/>
                        <a:lstStyle/>
                        <a:p>
                          <a:r>
                            <a:rPr lang="en-US"/>
                            <a:t>Description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m:rPr>
                                                        <m:brk m:alnAt="7"/>
                                                      </m:rPr>
                                                      <a:rPr lang="en-US" sz="1800" b="0" i="1" smtClean="0">
                                                        <a:latin typeface="Cambria Math" panose="02040503050406030204" pitchFamily="18" charset="0"/>
                                                      </a:rPr>
                                                      <m:t>𝑝</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01</m:t>
                                                    </m:r>
                                                  </m:sub>
                                                </m:sSub>
                                              </m:e>
                                            </m:mr>
                                          </m:m>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10</m:t>
                                              </m:r>
                                            </m:sub>
                                          </m:sSub>
                                        </m:e>
                                      </m:eqAr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11</m:t>
                                          </m:r>
                                        </m:sub>
                                      </m:sSub>
                                    </m:e>
                                  </m:eqAr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ℝ</m:t>
                                  </m:r>
                                </m:e>
                                <m:sup>
                                  <m:r>
                                    <a:rPr lang="en-US" sz="1800" b="0" i="1" smtClean="0">
                                      <a:latin typeface="Cambria Math" panose="02040503050406030204" pitchFamily="18" charset="0"/>
                                    </a:rPr>
                                    <m:t>4</m:t>
                                  </m:r>
                                </m:sup>
                              </m:sSup>
                            </m:oMath>
                          </a14:m>
                          <a:r>
                            <a:rPr lang="en-US" sz="1800"/>
                            <a:t> , </a:t>
                          </a:r>
                          <a14:m>
                            <m:oMath xmlns:m="http://schemas.openxmlformats.org/officeDocument/2006/math">
                              <m:nary>
                                <m:naryPr>
                                  <m:chr m:val="∑"/>
                                  <m:supHide m:val="on"/>
                                  <m:ctrlPr>
                                    <a:rPr lang="en-US" sz="1800" i="1" smtClean="0">
                                      <a:latin typeface="Cambria Math" panose="02040503050406030204" pitchFamily="18" charset="0"/>
                                    </a:rPr>
                                  </m:ctrlPr>
                                </m:naryPr>
                                <m:sub>
                                  <m:r>
                                    <m:rPr>
                                      <m:brk m:alnAt="7"/>
                                    </m:rPr>
                                    <a:rPr lang="en-US" sz="1800" b="0" i="1" smtClean="0">
                                      <a:latin typeface="Cambria Math" panose="02040503050406030204" pitchFamily="18" charset="0"/>
                                    </a:rPr>
                                    <m:t>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0,1</m:t>
                                          </m:r>
                                        </m:e>
                                      </m:d>
                                    </m:e>
                                    <m:sup>
                                      <m:r>
                                        <a:rPr lang="en-US" sz="1800" b="0" i="1" smtClean="0">
                                          <a:latin typeface="Cambria Math" panose="02040503050406030204" pitchFamily="18" charset="0"/>
                                        </a:rPr>
                                        <m:t>2</m:t>
                                      </m:r>
                                    </m:sup>
                                  </m:sSup>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𝑥</m:t>
                                      </m:r>
                                    </m:sub>
                                  </m:sSub>
                                </m:e>
                              </m:nary>
                              <m:r>
                                <a:rPr lang="en-US" sz="1800" b="0" i="1" smtClean="0">
                                  <a:latin typeface="Cambria Math" panose="02040503050406030204" pitchFamily="18" charset="0"/>
                                </a:rPr>
                                <m:t>=1,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𝑥</m:t>
                                  </m:r>
                                </m:sub>
                              </m:sSub>
                              <m:r>
                                <a:rPr lang="en-US" sz="1800" b="0" i="1" smtClean="0">
                                  <a:latin typeface="Cambria Math" panose="02040503050406030204" pitchFamily="18" charset="0"/>
                                </a:rPr>
                                <m:t>≥0</m:t>
                              </m:r>
                            </m:oMath>
                          </a14:m>
                          <a:endParaRPr lang="en-US" sz="18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01</m:t>
                                                    </m:r>
                                                  </m:sub>
                                                </m:sSub>
                                              </m:e>
                                            </m:mr>
                                          </m:m>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10</m:t>
                                              </m:r>
                                            </m:sub>
                                          </m:sSub>
                                        </m:e>
                                      </m:eqAr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11</m:t>
                                          </m:r>
                                        </m:sub>
                                      </m:sSub>
                                    </m:e>
                                  </m:eqAr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ℂ</m:t>
                                  </m:r>
                                </m:e>
                                <m:sup>
                                  <m:r>
                                    <a:rPr lang="en-US" sz="1800" b="0" i="1" smtClean="0">
                                      <a:latin typeface="Cambria Math" panose="02040503050406030204" pitchFamily="18" charset="0"/>
                                    </a:rPr>
                                    <m:t>4</m:t>
                                  </m:r>
                                </m:sup>
                              </m:sSup>
                            </m:oMath>
                          </a14:m>
                          <a:r>
                            <a:rPr lang="en-US" sz="1800"/>
                            <a:t>,  </a:t>
                          </a:r>
                          <a14:m>
                            <m:oMath xmlns:m="http://schemas.openxmlformats.org/officeDocument/2006/math">
                              <m:nary>
                                <m:naryPr>
                                  <m:chr m:val="∑"/>
                                  <m:supHide m:val="on"/>
                                  <m:ctrlPr>
                                    <a:rPr lang="en-US" sz="1800" i="1" smtClean="0">
                                      <a:latin typeface="Cambria Math" panose="02040503050406030204" pitchFamily="18" charset="0"/>
                                    </a:rPr>
                                  </m:ctrlPr>
                                </m:naryPr>
                                <m:sub>
                                  <m:r>
                                    <m:rPr>
                                      <m:brk m:alnAt="7"/>
                                    </m:rPr>
                                    <a:rPr lang="en-US" sz="1800" b="0" i="1" smtClean="0">
                                      <a:latin typeface="Cambria Math" panose="02040503050406030204" pitchFamily="18" charset="0"/>
                                    </a:rPr>
                                    <m:t>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0,1</m:t>
                                          </m:r>
                                        </m:e>
                                      </m:d>
                                    </m:e>
                                    <m:sup>
                                      <m:r>
                                        <a:rPr lang="en-US" sz="1800" b="0" i="1" smtClean="0">
                                          <a:latin typeface="Cambria Math" panose="02040503050406030204" pitchFamily="18" charset="0"/>
                                        </a:rPr>
                                        <m:t>2</m:t>
                                      </m:r>
                                    </m:sup>
                                  </m:sSup>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r>
                                        <a:rPr lang="en-US" sz="1800" b="0" i="1" smtClean="0">
                                          <a:latin typeface="Cambria Math" panose="02040503050406030204" pitchFamily="18" charset="0"/>
                                        </a:rPr>
                                        <m:t>𝑎</m:t>
                                      </m:r>
                                    </m:e>
                                    <m:sub>
                                      <m:r>
                                        <a:rPr lang="en-US" sz="1800" b="0" i="1" smtClean="0">
                                          <a:latin typeface="Cambria Math" panose="02040503050406030204" pitchFamily="18" charset="0"/>
                                        </a:rPr>
                                        <m:t>𝑥</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a:latin typeface="Cambria Math" panose="02040503050406030204" pitchFamily="18" charset="0"/>
                                            </a:rPr>
                                            <m:t>​</m:t>
                                          </m:r>
                                        </m:e>
                                      </m:d>
                                    </m:e>
                                    <m:sup>
                                      <m:r>
                                        <a:rPr lang="en-US" sz="1800" b="0" i="1" smtClean="0">
                                          <a:latin typeface="Cambria Math" panose="02040503050406030204" pitchFamily="18" charset="0"/>
                                        </a:rPr>
                                        <m:t>2</m:t>
                                      </m:r>
                                    </m:sup>
                                  </m:sSup>
                                </m:e>
                              </m:nary>
                              <m:r>
                                <a:rPr lang="en-US" sz="1800" b="0" i="1" smtClean="0">
                                  <a:latin typeface="Cambria Math" panose="02040503050406030204" pitchFamily="18" charset="0"/>
                                </a:rPr>
                                <m:t>=1</m:t>
                              </m:r>
                            </m:oMath>
                          </a14:m>
                          <a:endParaRPr lang="en-US" sz="1800"/>
                        </a:p>
                      </a:txBody>
                      <a:tcPr/>
                    </a:tc>
                    <a:extLst>
                      <a:ext uri="{0D108BD9-81ED-4DB2-BD59-A6C34878D82A}">
                        <a16:rowId xmlns:a16="http://schemas.microsoft.com/office/drawing/2014/main" val="608270223"/>
                      </a:ext>
                    </a:extLst>
                  </a:tr>
                  <a:tr h="501463">
                    <a:tc>
                      <a:txBody>
                        <a:bodyPr/>
                        <a:lstStyle/>
                        <a:p>
                          <a:r>
                            <a:rPr lang="en-US"/>
                            <a:t>Measurement outcome for </a:t>
                          </a:r>
                          <a:r>
                            <a:rPr lang="en-US" err="1"/>
                            <a:t>m.s.b</a:t>
                          </a:r>
                          <a:r>
                            <a:rPr lang="en-US"/>
                            <a:t>.</a:t>
                          </a:r>
                        </a:p>
                      </a:txBody>
                      <a:tcPr/>
                    </a:tc>
                    <a:tc>
                      <a:txBody>
                        <a:bodyPr/>
                        <a:lstStyle/>
                        <a:p>
                          <a14:m>
                            <m:oMath xmlns:m="http://schemas.openxmlformats.org/officeDocument/2006/math">
                              <m:r>
                                <a:rPr lang="en-US" b="0" i="1" smtClean="0">
                                  <a:latin typeface="Cambria Math" panose="02040503050406030204" pitchFamily="18" charset="0"/>
                                </a:rPr>
                                <m:t>0 </m:t>
                              </m:r>
                            </m:oMath>
                          </a14:m>
                          <a:r>
                            <a:rPr lang="en-US" dirty="0"/>
                            <a:t>with probability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01</m:t>
                                  </m:r>
                                </m:sub>
                              </m:sSub>
                              <m:r>
                                <a:rPr lang="en-US" b="0" i="1" smtClean="0">
                                  <a:latin typeface="Cambria Math" panose="02040503050406030204" pitchFamily="18" charset="0"/>
                                </a:rPr>
                                <m:t> </m:t>
                              </m:r>
                            </m:oMath>
                          </a14:m>
                          <a:r>
                            <a:rPr lang="en-US" dirty="0"/>
                            <a:t> </a:t>
                          </a:r>
                        </a:p>
                      </a:txBody>
                      <a:tcPr/>
                    </a:tc>
                    <a:tc>
                      <a:txBody>
                        <a:bodyPr/>
                        <a:lstStyle/>
                        <a:p>
                          <a:r>
                            <a:rPr lang="en-US" b="0"/>
                            <a:t>0</a:t>
                          </a:r>
                          <a:r>
                            <a:rPr lang="en-US"/>
                            <a:t> with probability </a:t>
                          </a:r>
                          <a14:m>
                            <m:oMath xmlns:m="http://schemas.openxmlformats.org/officeDocument/2006/math">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00</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01</m:t>
                                          </m:r>
                                        </m:sub>
                                      </m:sSub>
                                    </m:e>
                                  </m:d>
                                </m:e>
                                <m:sup>
                                  <m:r>
                                    <a:rPr lang="en-US" b="0" i="1" smtClean="0">
                                      <a:latin typeface="Cambria Math" panose="02040503050406030204" pitchFamily="18" charset="0"/>
                                    </a:rPr>
                                    <m:t>2</m:t>
                                  </m:r>
                                </m:sup>
                              </m:sSup>
                            </m:oMath>
                          </a14:m>
                          <a:endParaRPr lang="en-US"/>
                        </a:p>
                      </a:txBody>
                      <a:tcPr/>
                    </a:tc>
                    <a:extLst>
                      <a:ext uri="{0D108BD9-81ED-4DB2-BD59-A6C34878D82A}">
                        <a16:rowId xmlns:a16="http://schemas.microsoft.com/office/drawing/2014/main" val="81998583"/>
                      </a:ext>
                    </a:extLst>
                  </a:tr>
                  <a:tr h="501463">
                    <a:tc>
                      <a:txBody>
                        <a:bodyPr/>
                        <a:lstStyle/>
                        <a:p>
                          <a:r>
                            <a:rPr lang="en-US"/>
                            <a:t>Post-measurement state for outcome 0</a:t>
                          </a:r>
                        </a:p>
                      </a:txBody>
                      <a:tcPr/>
                    </a:tc>
                    <a:tc>
                      <a:txBody>
                        <a:bodyPr/>
                        <a:lstStyle/>
                        <a:p>
                          <a:r>
                            <a:rPr lang="en-US"/>
                            <a:t>Collapses to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01</m:t>
                                      </m:r>
                                    </m:sub>
                                  </m:sSub>
                                </m:den>
                              </m:f>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m:rPr>
                                                        <m:brk m:alnAt="7"/>
                                                      </m:rPr>
                                                      <a:rPr lang="en-US" sz="1800" b="0" i="1" smtClean="0">
                                                        <a:latin typeface="Cambria Math" panose="02040503050406030204" pitchFamily="18" charset="0"/>
                                                      </a:rPr>
                                                      <m:t>𝑝</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01</m:t>
                                                    </m:r>
                                                  </m:sub>
                                                </m:sSub>
                                              </m:e>
                                            </m:mr>
                                          </m:m>
                                        </m:e>
                                        <m:e>
                                          <m:r>
                                            <a:rPr lang="en-US" sz="1800" b="0" i="1" smtClean="0">
                                              <a:latin typeface="Cambria Math" panose="02040503050406030204" pitchFamily="18" charset="0"/>
                                            </a:rPr>
                                            <m:t>0</m:t>
                                          </m:r>
                                        </m:e>
                                      </m:eqArr>
                                    </m:e>
                                    <m:e>
                                      <m:r>
                                        <a:rPr lang="en-US" sz="1800" b="0" i="1" smtClean="0">
                                          <a:latin typeface="Cambria Math" panose="02040503050406030204" pitchFamily="18" charset="0"/>
                                        </a:rPr>
                                        <m:t>0</m:t>
                                      </m:r>
                                    </m:e>
                                  </m:eqArr>
                                </m:e>
                              </m:d>
                            </m:oMath>
                          </a14:m>
                          <a:endParaRPr lang="en-US"/>
                        </a:p>
                      </a:txBody>
                      <a:tcPr/>
                    </a:tc>
                    <a:tc>
                      <a:txBody>
                        <a:bodyPr/>
                        <a:lstStyle/>
                        <a:p>
                          <a:r>
                            <a:rPr lang="en-US"/>
                            <a:t>Collapses to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ad>
                                    <m:radPr>
                                      <m:degHide m:val="on"/>
                                      <m:ctrlPr>
                                        <a:rPr lang="en-US" sz="1800" b="0" i="1" smtClean="0">
                                          <a:latin typeface="Cambria Math" panose="02040503050406030204" pitchFamily="18" charset="0"/>
                                        </a:rPr>
                                      </m:ctrlPr>
                                    </m:radPr>
                                    <m:deg/>
                                    <m:e>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00</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01</m:t>
                                                  </m:r>
                                                </m:sub>
                                              </m:sSub>
                                            </m:e>
                                          </m:d>
                                        </m:e>
                                        <m:sup>
                                          <m:r>
                                            <a:rPr lang="en-US" b="0" i="1" smtClean="0">
                                              <a:latin typeface="Cambria Math" panose="02040503050406030204" pitchFamily="18" charset="0"/>
                                            </a:rPr>
                                            <m:t>2</m:t>
                                          </m:r>
                                        </m:sup>
                                      </m:sSup>
                                    </m:e>
                                  </m:rad>
                                </m:den>
                              </m:f>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01</m:t>
                                                    </m:r>
                                                  </m:sub>
                                                </m:sSub>
                                              </m:e>
                                            </m:mr>
                                          </m:m>
                                        </m:e>
                                        <m:e>
                                          <m:r>
                                            <a:rPr lang="en-US" sz="1800" b="0" i="1" smtClean="0">
                                              <a:latin typeface="Cambria Math" panose="02040503050406030204" pitchFamily="18" charset="0"/>
                                            </a:rPr>
                                            <m:t>0</m:t>
                                          </m:r>
                                        </m:e>
                                      </m:eqArr>
                                    </m:e>
                                    <m:e>
                                      <m:r>
                                        <a:rPr lang="en-US" sz="1800" b="0" i="1" smtClean="0">
                                          <a:latin typeface="Cambria Math" panose="02040503050406030204" pitchFamily="18" charset="0"/>
                                        </a:rPr>
                                        <m:t>0</m:t>
                                      </m:r>
                                    </m:e>
                                  </m:eqArr>
                                </m:e>
                              </m:d>
                            </m:oMath>
                          </a14:m>
                          <a:endParaRPr lang="en-US"/>
                        </a:p>
                      </a:txBody>
                      <a:tcPr/>
                    </a:tc>
                    <a:extLst>
                      <a:ext uri="{0D108BD9-81ED-4DB2-BD59-A6C34878D82A}">
                        <a16:rowId xmlns:a16="http://schemas.microsoft.com/office/drawing/2014/main" val="561379406"/>
                      </a:ext>
                    </a:extLst>
                  </a:tr>
                  <a:tr h="501463">
                    <a:tc>
                      <a:txBody>
                        <a:bodyPr/>
                        <a:lstStyle/>
                        <a:p>
                          <a:endParaRPr lang="en-US" dirty="0"/>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463594278"/>
                      </a:ext>
                    </a:extLst>
                  </a:tr>
                </a:tbl>
              </a:graphicData>
            </a:graphic>
          </p:graphicFrame>
        </mc:Choice>
        <mc:Fallback xmlns="">
          <p:graphicFrame>
            <p:nvGraphicFramePr>
              <p:cNvPr id="4" name="Content Placeholder 3">
                <a:extLst>
                  <a:ext uri="{FF2B5EF4-FFF2-40B4-BE49-F238E27FC236}">
                    <a16:creationId xmlns:a16="http://schemas.microsoft.com/office/drawing/2014/main" id="{BEF0FD36-3189-6E58-8E53-66C1FF13EBB7}"/>
                  </a:ext>
                </a:extLst>
              </p:cNvPr>
              <p:cNvGraphicFramePr>
                <a:graphicFrameLocks noGrp="1"/>
              </p:cNvGraphicFramePr>
              <p:nvPr>
                <p:ph idx="1"/>
                <p:extLst>
                  <p:ext uri="{D42A27DB-BD31-4B8C-83A1-F6EECF244321}">
                    <p14:modId xmlns:p14="http://schemas.microsoft.com/office/powerpoint/2010/main" val="738166792"/>
                  </p:ext>
                </p:extLst>
              </p:nvPr>
            </p:nvGraphicFramePr>
            <p:xfrm>
              <a:off x="185195" y="1778358"/>
              <a:ext cx="11759879" cy="4115315"/>
            </p:xfrm>
            <a:graphic>
              <a:graphicData uri="http://schemas.openxmlformats.org/drawingml/2006/table">
                <a:tbl>
                  <a:tblPr firstRow="1" bandRow="1">
                    <a:tableStyleId>{5C22544A-7EE6-4342-B048-85BDC9FD1C3A}</a:tableStyleId>
                  </a:tblPr>
                  <a:tblGrid>
                    <a:gridCol w="2140910">
                      <a:extLst>
                        <a:ext uri="{9D8B030D-6E8A-4147-A177-3AD203B41FA5}">
                          <a16:colId xmlns:a16="http://schemas.microsoft.com/office/drawing/2014/main" val="1579898335"/>
                        </a:ext>
                      </a:extLst>
                    </a:gridCol>
                    <a:gridCol w="4676579">
                      <a:extLst>
                        <a:ext uri="{9D8B030D-6E8A-4147-A177-3AD203B41FA5}">
                          <a16:colId xmlns:a16="http://schemas.microsoft.com/office/drawing/2014/main" val="3377437204"/>
                        </a:ext>
                      </a:extLst>
                    </a:gridCol>
                    <a:gridCol w="4942390">
                      <a:extLst>
                        <a:ext uri="{9D8B030D-6E8A-4147-A177-3AD203B41FA5}">
                          <a16:colId xmlns:a16="http://schemas.microsoft.com/office/drawing/2014/main" val="3657164943"/>
                        </a:ext>
                      </a:extLst>
                    </a:gridCol>
                  </a:tblGrid>
                  <a:tr h="501463">
                    <a:tc>
                      <a:txBody>
                        <a:bodyPr/>
                        <a:lstStyle/>
                        <a:p>
                          <a:endParaRPr lang="en-US"/>
                        </a:p>
                      </a:txBody>
                      <a:tcPr/>
                    </a:tc>
                    <a:tc>
                      <a:txBody>
                        <a:bodyPr/>
                        <a:lstStyle/>
                        <a:p>
                          <a:r>
                            <a:rPr lang="en-US"/>
                            <a:t>2 Bits</a:t>
                          </a:r>
                        </a:p>
                      </a:txBody>
                      <a:tcPr/>
                    </a:tc>
                    <a:tc>
                      <a:txBody>
                        <a:bodyPr/>
                        <a:lstStyle/>
                        <a:p>
                          <a:r>
                            <a:rPr lang="en-US"/>
                            <a:t>2 Qubits</a:t>
                          </a:r>
                        </a:p>
                      </a:txBody>
                      <a:tcPr/>
                    </a:tc>
                    <a:extLst>
                      <a:ext uri="{0D108BD9-81ED-4DB2-BD59-A6C34878D82A}">
                        <a16:rowId xmlns:a16="http://schemas.microsoft.com/office/drawing/2014/main" val="1460483204"/>
                      </a:ext>
                    </a:extLst>
                  </a:tr>
                  <a:tr h="1009269">
                    <a:tc>
                      <a:txBody>
                        <a:bodyPr/>
                        <a:lstStyle/>
                        <a:p>
                          <a:r>
                            <a:rPr lang="en-US"/>
                            <a:t>Description</a:t>
                          </a:r>
                        </a:p>
                      </a:txBody>
                      <a:tcPr/>
                    </a:tc>
                    <a:tc>
                      <a:txBody>
                        <a:bodyPr/>
                        <a:lstStyle/>
                        <a:p>
                          <a:endParaRPr lang="en-US"/>
                        </a:p>
                      </a:txBody>
                      <a:tcPr>
                        <a:blipFill>
                          <a:blip r:embed="rId2"/>
                          <a:stretch>
                            <a:fillRect l="-46196" t="-54430" r="-106522" b="-262025"/>
                          </a:stretch>
                        </a:blipFill>
                      </a:tcPr>
                    </a:tc>
                    <a:tc>
                      <a:txBody>
                        <a:bodyPr/>
                        <a:lstStyle/>
                        <a:p>
                          <a:endParaRPr lang="en-US"/>
                        </a:p>
                      </a:txBody>
                      <a:tcPr>
                        <a:blipFill>
                          <a:blip r:embed="rId2"/>
                          <a:stretch>
                            <a:fillRect l="-137949" t="-54430" r="-513" b="-262025"/>
                          </a:stretch>
                        </a:blipFill>
                      </a:tcPr>
                    </a:tc>
                    <a:extLst>
                      <a:ext uri="{0D108BD9-81ED-4DB2-BD59-A6C34878D82A}">
                        <a16:rowId xmlns:a16="http://schemas.microsoft.com/office/drawing/2014/main" val="608270223"/>
                      </a:ext>
                    </a:extLst>
                  </a:tr>
                  <a:tr h="914400">
                    <a:tc>
                      <a:txBody>
                        <a:bodyPr/>
                        <a:lstStyle/>
                        <a:p>
                          <a:r>
                            <a:rPr lang="en-US"/>
                            <a:t>Measurement outcome for </a:t>
                          </a:r>
                          <a:r>
                            <a:rPr lang="en-US" err="1"/>
                            <a:t>m.s.b</a:t>
                          </a:r>
                          <a:r>
                            <a:rPr lang="en-US"/>
                            <a:t>.</a:t>
                          </a:r>
                        </a:p>
                      </a:txBody>
                      <a:tcPr/>
                    </a:tc>
                    <a:tc>
                      <a:txBody>
                        <a:bodyPr/>
                        <a:lstStyle/>
                        <a:p>
                          <a:endParaRPr lang="en-US"/>
                        </a:p>
                      </a:txBody>
                      <a:tcPr>
                        <a:blipFill>
                          <a:blip r:embed="rId2"/>
                          <a:stretch>
                            <a:fillRect l="-46196" t="-167123" r="-106522" b="-183562"/>
                          </a:stretch>
                        </a:blipFill>
                      </a:tcPr>
                    </a:tc>
                    <a:tc>
                      <a:txBody>
                        <a:bodyPr/>
                        <a:lstStyle/>
                        <a:p>
                          <a:endParaRPr lang="en-US"/>
                        </a:p>
                      </a:txBody>
                      <a:tcPr>
                        <a:blipFill>
                          <a:blip r:embed="rId2"/>
                          <a:stretch>
                            <a:fillRect l="-137949" t="-167123" r="-513" b="-183562"/>
                          </a:stretch>
                        </a:blipFill>
                      </a:tcPr>
                    </a:tc>
                    <a:extLst>
                      <a:ext uri="{0D108BD9-81ED-4DB2-BD59-A6C34878D82A}">
                        <a16:rowId xmlns:a16="http://schemas.microsoft.com/office/drawing/2014/main" val="81998583"/>
                      </a:ext>
                    </a:extLst>
                  </a:tr>
                  <a:tr h="1188720">
                    <a:tc>
                      <a:txBody>
                        <a:bodyPr/>
                        <a:lstStyle/>
                        <a:p>
                          <a:r>
                            <a:rPr lang="en-US"/>
                            <a:t>Post-measurement state for outcome 0</a:t>
                          </a:r>
                        </a:p>
                      </a:txBody>
                      <a:tcPr/>
                    </a:tc>
                    <a:tc>
                      <a:txBody>
                        <a:bodyPr/>
                        <a:lstStyle/>
                        <a:p>
                          <a:endParaRPr lang="en-US"/>
                        </a:p>
                      </a:txBody>
                      <a:tcPr>
                        <a:blipFill>
                          <a:blip r:embed="rId2"/>
                          <a:stretch>
                            <a:fillRect l="-46196" t="-209677" r="-106522" b="-44086"/>
                          </a:stretch>
                        </a:blipFill>
                      </a:tcPr>
                    </a:tc>
                    <a:tc>
                      <a:txBody>
                        <a:bodyPr/>
                        <a:lstStyle/>
                        <a:p>
                          <a:endParaRPr lang="en-US"/>
                        </a:p>
                      </a:txBody>
                      <a:tcPr>
                        <a:blipFill>
                          <a:blip r:embed="rId2"/>
                          <a:stretch>
                            <a:fillRect l="-137949" t="-209677" r="-513" b="-44086"/>
                          </a:stretch>
                        </a:blipFill>
                      </a:tcPr>
                    </a:tc>
                    <a:extLst>
                      <a:ext uri="{0D108BD9-81ED-4DB2-BD59-A6C34878D82A}">
                        <a16:rowId xmlns:a16="http://schemas.microsoft.com/office/drawing/2014/main" val="561379406"/>
                      </a:ext>
                    </a:extLst>
                  </a:tr>
                  <a:tr h="501463">
                    <a:tc>
                      <a:txBody>
                        <a:bodyPr/>
                        <a:lstStyle/>
                        <a:p>
                          <a:endParaRPr lang="en-US" dirty="0"/>
                        </a:p>
                      </a:txBody>
                      <a:tcPr/>
                    </a:tc>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463594278"/>
                      </a:ext>
                    </a:extLst>
                  </a:tr>
                </a:tbl>
              </a:graphicData>
            </a:graphic>
          </p:graphicFrame>
        </mc:Fallback>
      </mc:AlternateContent>
    </p:spTree>
    <p:extLst>
      <p:ext uri="{BB962C8B-B14F-4D97-AF65-F5344CB8AC3E}">
        <p14:creationId xmlns:p14="http://schemas.microsoft.com/office/powerpoint/2010/main" val="31809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07AD7-9EC4-4D7B-2EDC-C31008C7F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90907-77BE-83DF-12B0-DEBB696B1104}"/>
              </a:ext>
            </a:extLst>
          </p:cNvPr>
          <p:cNvSpPr>
            <a:spLocks noGrp="1"/>
          </p:cNvSpPr>
          <p:nvPr>
            <p:ph type="title"/>
          </p:nvPr>
        </p:nvSpPr>
        <p:spPr/>
        <p:txBody>
          <a:bodyPr/>
          <a:lstStyle/>
          <a:p>
            <a:r>
              <a:rPr lang="en-US"/>
              <a:t>2 Probabilistic Bits vs. 2 Qubits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1B48A208-CC39-C02D-F67B-225AA96BE32F}"/>
                  </a:ext>
                </a:extLst>
              </p:cNvPr>
              <p:cNvGraphicFramePr>
                <a:graphicFrameLocks noGrp="1"/>
              </p:cNvGraphicFramePr>
              <p:nvPr>
                <p:ph idx="1"/>
              </p:nvPr>
            </p:nvGraphicFramePr>
            <p:xfrm>
              <a:off x="185195" y="1778358"/>
              <a:ext cx="11759879" cy="4528252"/>
            </p:xfrm>
            <a:graphic>
              <a:graphicData uri="http://schemas.openxmlformats.org/drawingml/2006/table">
                <a:tbl>
                  <a:tblPr firstRow="1" bandRow="1">
                    <a:tableStyleId>{5C22544A-7EE6-4342-B048-85BDC9FD1C3A}</a:tableStyleId>
                  </a:tblPr>
                  <a:tblGrid>
                    <a:gridCol w="2140910">
                      <a:extLst>
                        <a:ext uri="{9D8B030D-6E8A-4147-A177-3AD203B41FA5}">
                          <a16:colId xmlns:a16="http://schemas.microsoft.com/office/drawing/2014/main" val="1579898335"/>
                        </a:ext>
                      </a:extLst>
                    </a:gridCol>
                    <a:gridCol w="4676579">
                      <a:extLst>
                        <a:ext uri="{9D8B030D-6E8A-4147-A177-3AD203B41FA5}">
                          <a16:colId xmlns:a16="http://schemas.microsoft.com/office/drawing/2014/main" val="3377437204"/>
                        </a:ext>
                      </a:extLst>
                    </a:gridCol>
                    <a:gridCol w="4942390">
                      <a:extLst>
                        <a:ext uri="{9D8B030D-6E8A-4147-A177-3AD203B41FA5}">
                          <a16:colId xmlns:a16="http://schemas.microsoft.com/office/drawing/2014/main" val="3657164943"/>
                        </a:ext>
                      </a:extLst>
                    </a:gridCol>
                  </a:tblGrid>
                  <a:tr h="501463">
                    <a:tc>
                      <a:txBody>
                        <a:bodyPr/>
                        <a:lstStyle/>
                        <a:p>
                          <a:endParaRPr lang="en-US"/>
                        </a:p>
                      </a:txBody>
                      <a:tcPr/>
                    </a:tc>
                    <a:tc>
                      <a:txBody>
                        <a:bodyPr/>
                        <a:lstStyle/>
                        <a:p>
                          <a:r>
                            <a:rPr lang="en-US"/>
                            <a:t>2 Bits</a:t>
                          </a:r>
                        </a:p>
                      </a:txBody>
                      <a:tcPr/>
                    </a:tc>
                    <a:tc>
                      <a:txBody>
                        <a:bodyPr/>
                        <a:lstStyle/>
                        <a:p>
                          <a:r>
                            <a:rPr lang="en-US"/>
                            <a:t>2 Qubits</a:t>
                          </a:r>
                        </a:p>
                      </a:txBody>
                      <a:tcPr/>
                    </a:tc>
                    <a:extLst>
                      <a:ext uri="{0D108BD9-81ED-4DB2-BD59-A6C34878D82A}">
                        <a16:rowId xmlns:a16="http://schemas.microsoft.com/office/drawing/2014/main" val="1460483204"/>
                      </a:ext>
                    </a:extLst>
                  </a:tr>
                  <a:tr h="501463">
                    <a:tc>
                      <a:txBody>
                        <a:bodyPr/>
                        <a:lstStyle/>
                        <a:p>
                          <a:r>
                            <a:rPr lang="en-US"/>
                            <a:t>Description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m:rPr>
                                                        <m:brk m:alnAt="7"/>
                                                      </m:rPr>
                                                      <a:rPr lang="en-US" sz="1800" b="0" i="1" smtClean="0">
                                                        <a:latin typeface="Cambria Math" panose="02040503050406030204" pitchFamily="18" charset="0"/>
                                                      </a:rPr>
                                                      <m:t>𝑝</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01</m:t>
                                                    </m:r>
                                                  </m:sub>
                                                </m:sSub>
                                              </m:e>
                                            </m:mr>
                                          </m:m>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10</m:t>
                                              </m:r>
                                            </m:sub>
                                          </m:sSub>
                                        </m:e>
                                      </m:eqAr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11</m:t>
                                          </m:r>
                                        </m:sub>
                                      </m:sSub>
                                    </m:e>
                                  </m:eqAr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ℝ</m:t>
                                  </m:r>
                                </m:e>
                                <m:sup>
                                  <m:r>
                                    <a:rPr lang="en-US" sz="1800" b="0" i="1" smtClean="0">
                                      <a:latin typeface="Cambria Math" panose="02040503050406030204" pitchFamily="18" charset="0"/>
                                    </a:rPr>
                                    <m:t>4</m:t>
                                  </m:r>
                                </m:sup>
                              </m:sSup>
                            </m:oMath>
                          </a14:m>
                          <a:r>
                            <a:rPr lang="en-US" sz="1800"/>
                            <a:t> , </a:t>
                          </a:r>
                          <a14:m>
                            <m:oMath xmlns:m="http://schemas.openxmlformats.org/officeDocument/2006/math">
                              <m:nary>
                                <m:naryPr>
                                  <m:chr m:val="∑"/>
                                  <m:supHide m:val="on"/>
                                  <m:ctrlPr>
                                    <a:rPr lang="en-US" sz="1800" i="1" smtClean="0">
                                      <a:latin typeface="Cambria Math" panose="02040503050406030204" pitchFamily="18" charset="0"/>
                                    </a:rPr>
                                  </m:ctrlPr>
                                </m:naryPr>
                                <m:sub>
                                  <m:r>
                                    <m:rPr>
                                      <m:brk m:alnAt="7"/>
                                    </m:rPr>
                                    <a:rPr lang="en-US" sz="1800" b="0" i="1" smtClean="0">
                                      <a:latin typeface="Cambria Math" panose="02040503050406030204" pitchFamily="18" charset="0"/>
                                    </a:rPr>
                                    <m:t>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0,1</m:t>
                                          </m:r>
                                        </m:e>
                                      </m:d>
                                    </m:e>
                                    <m:sup>
                                      <m:r>
                                        <a:rPr lang="en-US" sz="1800" b="0" i="1" smtClean="0">
                                          <a:latin typeface="Cambria Math" panose="02040503050406030204" pitchFamily="18" charset="0"/>
                                        </a:rPr>
                                        <m:t>2</m:t>
                                      </m:r>
                                    </m:sup>
                                  </m:sSup>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𝑥</m:t>
                                      </m:r>
                                    </m:sub>
                                  </m:sSub>
                                </m:e>
                              </m:nary>
                              <m:r>
                                <a:rPr lang="en-US" sz="1800" b="0" i="1" smtClean="0">
                                  <a:latin typeface="Cambria Math" panose="02040503050406030204" pitchFamily="18" charset="0"/>
                                </a:rPr>
                                <m:t>=1,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𝑥</m:t>
                                  </m:r>
                                </m:sub>
                              </m:sSub>
                              <m:r>
                                <a:rPr lang="en-US" sz="1800" b="0" i="1" smtClean="0">
                                  <a:latin typeface="Cambria Math" panose="02040503050406030204" pitchFamily="18" charset="0"/>
                                </a:rPr>
                                <m:t>≥0</m:t>
                              </m:r>
                            </m:oMath>
                          </a14:m>
                          <a:endParaRPr lang="en-US" sz="18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01</m:t>
                                                    </m:r>
                                                  </m:sub>
                                                </m:sSub>
                                              </m:e>
                                            </m:mr>
                                          </m:m>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10</m:t>
                                              </m:r>
                                            </m:sub>
                                          </m:sSub>
                                        </m:e>
                                      </m:eqArr>
                                    </m:e>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11</m:t>
                                          </m:r>
                                        </m:sub>
                                      </m:sSub>
                                    </m:e>
                                  </m:eqArr>
                                </m:e>
                              </m:d>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ℂ</m:t>
                                  </m:r>
                                </m:e>
                                <m:sup>
                                  <m:r>
                                    <a:rPr lang="en-US" sz="1800" b="0" i="1" smtClean="0">
                                      <a:latin typeface="Cambria Math" panose="02040503050406030204" pitchFamily="18" charset="0"/>
                                    </a:rPr>
                                    <m:t>4</m:t>
                                  </m:r>
                                </m:sup>
                              </m:sSup>
                            </m:oMath>
                          </a14:m>
                          <a:r>
                            <a:rPr lang="en-US" sz="1800"/>
                            <a:t>,  </a:t>
                          </a:r>
                          <a14:m>
                            <m:oMath xmlns:m="http://schemas.openxmlformats.org/officeDocument/2006/math">
                              <m:nary>
                                <m:naryPr>
                                  <m:chr m:val="∑"/>
                                  <m:supHide m:val="on"/>
                                  <m:ctrlPr>
                                    <a:rPr lang="en-US" sz="1800" i="1" smtClean="0">
                                      <a:latin typeface="Cambria Math" panose="02040503050406030204" pitchFamily="18" charset="0"/>
                                    </a:rPr>
                                  </m:ctrlPr>
                                </m:naryPr>
                                <m:sub>
                                  <m:r>
                                    <m:rPr>
                                      <m:brk m:alnAt="7"/>
                                    </m:rPr>
                                    <a:rPr lang="en-US" sz="1800" b="0" i="1" smtClean="0">
                                      <a:latin typeface="Cambria Math" panose="02040503050406030204" pitchFamily="18" charset="0"/>
                                    </a:rPr>
                                    <m:t>𝑥</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0,1</m:t>
                                          </m:r>
                                        </m:e>
                                      </m:d>
                                    </m:e>
                                    <m:sup>
                                      <m:r>
                                        <a:rPr lang="en-US" sz="1800" b="0" i="1" smtClean="0">
                                          <a:latin typeface="Cambria Math" panose="02040503050406030204" pitchFamily="18" charset="0"/>
                                        </a:rPr>
                                        <m:t>2</m:t>
                                      </m:r>
                                    </m:sup>
                                  </m:sSup>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r>
                                        <a:rPr lang="en-US" sz="1800" b="0" i="1" smtClean="0">
                                          <a:latin typeface="Cambria Math" panose="02040503050406030204" pitchFamily="18" charset="0"/>
                                        </a:rPr>
                                        <m:t>𝑎</m:t>
                                      </m:r>
                                    </m:e>
                                    <m:sub>
                                      <m:r>
                                        <a:rPr lang="en-US" sz="1800" b="0" i="1" smtClean="0">
                                          <a:latin typeface="Cambria Math" panose="02040503050406030204" pitchFamily="18" charset="0"/>
                                        </a:rPr>
                                        <m:t>𝑥</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a:latin typeface="Cambria Math" panose="02040503050406030204" pitchFamily="18" charset="0"/>
                                            </a:rPr>
                                            <m:t>​</m:t>
                                          </m:r>
                                        </m:e>
                                      </m:d>
                                    </m:e>
                                    <m:sup>
                                      <m:r>
                                        <a:rPr lang="en-US" sz="1800" b="0" i="1" smtClean="0">
                                          <a:latin typeface="Cambria Math" panose="02040503050406030204" pitchFamily="18" charset="0"/>
                                        </a:rPr>
                                        <m:t>2</m:t>
                                      </m:r>
                                    </m:sup>
                                  </m:sSup>
                                </m:e>
                              </m:nary>
                              <m:r>
                                <a:rPr lang="en-US" sz="1800" b="0" i="1" smtClean="0">
                                  <a:latin typeface="Cambria Math" panose="02040503050406030204" pitchFamily="18" charset="0"/>
                                </a:rPr>
                                <m:t>=1</m:t>
                              </m:r>
                            </m:oMath>
                          </a14:m>
                          <a:endParaRPr lang="en-US" sz="1800"/>
                        </a:p>
                      </a:txBody>
                      <a:tcPr/>
                    </a:tc>
                    <a:extLst>
                      <a:ext uri="{0D108BD9-81ED-4DB2-BD59-A6C34878D82A}">
                        <a16:rowId xmlns:a16="http://schemas.microsoft.com/office/drawing/2014/main" val="608270223"/>
                      </a:ext>
                    </a:extLst>
                  </a:tr>
                  <a:tr h="501463">
                    <a:tc>
                      <a:txBody>
                        <a:bodyPr/>
                        <a:lstStyle/>
                        <a:p>
                          <a:r>
                            <a:rPr lang="en-US"/>
                            <a:t>Measurement outcome for </a:t>
                          </a:r>
                          <a:r>
                            <a:rPr lang="en-US" err="1"/>
                            <a:t>m.s.b</a:t>
                          </a:r>
                          <a:r>
                            <a:rPr lang="en-US"/>
                            <a:t>.</a:t>
                          </a:r>
                        </a:p>
                      </a:txBody>
                      <a:tcPr/>
                    </a:tc>
                    <a:tc>
                      <a:txBody>
                        <a:bodyPr/>
                        <a:lstStyle/>
                        <a:p>
                          <a14:m>
                            <m:oMath xmlns:m="http://schemas.openxmlformats.org/officeDocument/2006/math">
                              <m:r>
                                <a:rPr lang="en-US" b="0" i="1" smtClean="0">
                                  <a:latin typeface="Cambria Math" panose="02040503050406030204" pitchFamily="18" charset="0"/>
                                </a:rPr>
                                <m:t>0 </m:t>
                              </m:r>
                            </m:oMath>
                          </a14:m>
                          <a:r>
                            <a:rPr lang="en-US"/>
                            <a:t>with probability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01</m:t>
                                  </m:r>
                                </m:sub>
                              </m:sSub>
                              <m:r>
                                <a:rPr lang="en-US" b="0" i="1" smtClean="0">
                                  <a:latin typeface="Cambria Math" panose="02040503050406030204" pitchFamily="18" charset="0"/>
                                </a:rPr>
                                <m:t> </m:t>
                              </m:r>
                            </m:oMath>
                          </a14:m>
                          <a:r>
                            <a:rPr lang="en-US"/>
                            <a:t> </a:t>
                          </a:r>
                        </a:p>
                      </a:txBody>
                      <a:tcPr/>
                    </a:tc>
                    <a:tc>
                      <a:txBody>
                        <a:bodyPr/>
                        <a:lstStyle/>
                        <a:p>
                          <a:r>
                            <a:rPr lang="en-US" b="0"/>
                            <a:t>0</a:t>
                          </a:r>
                          <a:r>
                            <a:rPr lang="en-US"/>
                            <a:t> with probability </a:t>
                          </a:r>
                          <a14:m>
                            <m:oMath xmlns:m="http://schemas.openxmlformats.org/officeDocument/2006/math">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00</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01</m:t>
                                          </m:r>
                                        </m:sub>
                                      </m:sSub>
                                    </m:e>
                                  </m:d>
                                </m:e>
                                <m:sup>
                                  <m:r>
                                    <a:rPr lang="en-US" b="0" i="1" smtClean="0">
                                      <a:latin typeface="Cambria Math" panose="02040503050406030204" pitchFamily="18" charset="0"/>
                                    </a:rPr>
                                    <m:t>2</m:t>
                                  </m:r>
                                </m:sup>
                              </m:sSup>
                            </m:oMath>
                          </a14:m>
                          <a:endParaRPr lang="en-US"/>
                        </a:p>
                      </a:txBody>
                      <a:tcPr/>
                    </a:tc>
                    <a:extLst>
                      <a:ext uri="{0D108BD9-81ED-4DB2-BD59-A6C34878D82A}">
                        <a16:rowId xmlns:a16="http://schemas.microsoft.com/office/drawing/2014/main" val="81998583"/>
                      </a:ext>
                    </a:extLst>
                  </a:tr>
                  <a:tr h="501463">
                    <a:tc>
                      <a:txBody>
                        <a:bodyPr/>
                        <a:lstStyle/>
                        <a:p>
                          <a:r>
                            <a:rPr lang="en-US"/>
                            <a:t>Post-measurement state for outcome 0</a:t>
                          </a:r>
                        </a:p>
                      </a:txBody>
                      <a:tcPr/>
                    </a:tc>
                    <a:tc>
                      <a:txBody>
                        <a:bodyPr/>
                        <a:lstStyle/>
                        <a:p>
                          <a:r>
                            <a:rPr lang="en-US"/>
                            <a:t>Collapses to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01</m:t>
                                      </m:r>
                                    </m:sub>
                                  </m:sSub>
                                </m:den>
                              </m:f>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m:rPr>
                                                        <m:brk m:alnAt="7"/>
                                                      </m:rPr>
                                                      <a:rPr lang="en-US" sz="1800" b="0" i="1" smtClean="0">
                                                        <a:latin typeface="Cambria Math" panose="02040503050406030204" pitchFamily="18" charset="0"/>
                                                      </a:rPr>
                                                      <m:t>𝑝</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01</m:t>
                                                    </m:r>
                                                  </m:sub>
                                                </m:sSub>
                                              </m:e>
                                            </m:mr>
                                          </m:m>
                                        </m:e>
                                        <m:e>
                                          <m:r>
                                            <a:rPr lang="en-US" sz="1800" b="0" i="1" smtClean="0">
                                              <a:latin typeface="Cambria Math" panose="02040503050406030204" pitchFamily="18" charset="0"/>
                                            </a:rPr>
                                            <m:t>0</m:t>
                                          </m:r>
                                        </m:e>
                                      </m:eqArr>
                                    </m:e>
                                    <m:e>
                                      <m:r>
                                        <a:rPr lang="en-US" sz="1800" b="0" i="1" smtClean="0">
                                          <a:latin typeface="Cambria Math" panose="02040503050406030204" pitchFamily="18" charset="0"/>
                                        </a:rPr>
                                        <m:t>0</m:t>
                                      </m:r>
                                    </m:e>
                                  </m:eqArr>
                                </m:e>
                              </m:d>
                            </m:oMath>
                          </a14:m>
                          <a:endParaRPr lang="en-US"/>
                        </a:p>
                      </a:txBody>
                      <a:tcPr/>
                    </a:tc>
                    <a:tc>
                      <a:txBody>
                        <a:bodyPr/>
                        <a:lstStyle/>
                        <a:p>
                          <a:r>
                            <a:rPr lang="en-US"/>
                            <a:t>Collapses to </a:t>
                          </a:r>
                          <a14:m>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ad>
                                    <m:radPr>
                                      <m:degHide m:val="on"/>
                                      <m:ctrlPr>
                                        <a:rPr lang="en-US" sz="1800" b="0" i="1" smtClean="0">
                                          <a:latin typeface="Cambria Math" panose="02040503050406030204" pitchFamily="18" charset="0"/>
                                        </a:rPr>
                                      </m:ctrlPr>
                                    </m:radPr>
                                    <m:deg/>
                                    <m:e>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00</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01</m:t>
                                                  </m:r>
                                                </m:sub>
                                              </m:sSub>
                                            </m:e>
                                          </m:d>
                                        </m:e>
                                        <m:sup>
                                          <m:r>
                                            <a:rPr lang="en-US" b="0" i="1" smtClean="0">
                                              <a:latin typeface="Cambria Math" panose="02040503050406030204" pitchFamily="18" charset="0"/>
                                            </a:rPr>
                                            <m:t>2</m:t>
                                          </m:r>
                                        </m:sup>
                                      </m:sSup>
                                    </m:e>
                                  </m:rad>
                                </m:den>
                              </m:f>
                              <m:d>
                                <m:dPr>
                                  <m:ctrlPr>
                                    <a:rPr lang="en-US" sz="1800" b="0" i="1" smtClean="0">
                                      <a:latin typeface="Cambria Math" panose="02040503050406030204" pitchFamily="18" charset="0"/>
                                    </a:rPr>
                                  </m:ctrlPr>
                                </m:dPr>
                                <m:e>
                                  <m:eqArr>
                                    <m:eqArrPr>
                                      <m:ctrlPr>
                                        <a:rPr lang="en-US" sz="1800" b="0" i="1" smtClean="0">
                                          <a:latin typeface="Cambria Math" panose="02040503050406030204" pitchFamily="18" charset="0"/>
                                        </a:rPr>
                                      </m:ctrlPr>
                                    </m:eqArrPr>
                                    <m:e>
                                      <m:eqArr>
                                        <m:eqArrPr>
                                          <m:ctrlPr>
                                            <a:rPr lang="en-US" sz="1800" b="0" i="1" smtClean="0">
                                              <a:latin typeface="Cambria Math" panose="02040503050406030204" pitchFamily="18" charset="0"/>
                                            </a:rPr>
                                          </m:ctrlPr>
                                        </m:eqArrPr>
                                        <m:e>
                                          <m:m>
                                            <m:mPr>
                                              <m:mcs>
                                                <m:mc>
                                                  <m:mcPr>
                                                    <m:count m:val="1"/>
                                                    <m:mcJc m:val="center"/>
                                                  </m:mcPr>
                                                </m:mc>
                                              </m:mcs>
                                              <m:ctrlPr>
                                                <a:rPr lang="en-US" sz="1800" b="0" i="1" smtClean="0">
                                                  <a:latin typeface="Cambria Math" panose="02040503050406030204" pitchFamily="18" charset="0"/>
                                                </a:rPr>
                                              </m:ctrlPr>
                                            </m:mP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00</m:t>
                                                    </m:r>
                                                  </m:sub>
                                                </m:sSub>
                                              </m:e>
                                            </m:mr>
                                            <m:m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01</m:t>
                                                    </m:r>
                                                  </m:sub>
                                                </m:sSub>
                                              </m:e>
                                            </m:mr>
                                          </m:m>
                                        </m:e>
                                        <m:e>
                                          <m:r>
                                            <a:rPr lang="en-US" sz="1800" b="0" i="1" smtClean="0">
                                              <a:latin typeface="Cambria Math" panose="02040503050406030204" pitchFamily="18" charset="0"/>
                                            </a:rPr>
                                            <m:t>0</m:t>
                                          </m:r>
                                        </m:e>
                                      </m:eqArr>
                                    </m:e>
                                    <m:e>
                                      <m:r>
                                        <a:rPr lang="en-US" sz="1800" b="0" i="1" smtClean="0">
                                          <a:latin typeface="Cambria Math" panose="02040503050406030204" pitchFamily="18" charset="0"/>
                                        </a:rPr>
                                        <m:t>0</m:t>
                                      </m:r>
                                    </m:e>
                                  </m:eqArr>
                                </m:e>
                              </m:d>
                            </m:oMath>
                          </a14:m>
                          <a:endParaRPr lang="en-US"/>
                        </a:p>
                      </a:txBody>
                      <a:tcPr/>
                    </a:tc>
                    <a:extLst>
                      <a:ext uri="{0D108BD9-81ED-4DB2-BD59-A6C34878D82A}">
                        <a16:rowId xmlns:a16="http://schemas.microsoft.com/office/drawing/2014/main" val="561379406"/>
                      </a:ext>
                    </a:extLst>
                  </a:tr>
                  <a:tr h="501463">
                    <a:tc>
                      <a:txBody>
                        <a:bodyPr/>
                        <a:lstStyle/>
                        <a:p>
                          <a:r>
                            <a:rPr lang="en-US"/>
                            <a:t>Transformations</a:t>
                          </a:r>
                        </a:p>
                      </a:txBody>
                      <a:tcPr/>
                    </a:tc>
                    <a:tc>
                      <a:txBody>
                        <a:bodyPr/>
                        <a:lstStyle/>
                        <a:p>
                          <a:r>
                            <a:rPr lang="en-US"/>
                            <a:t>Linear transformations which map</a:t>
                          </a:r>
                          <a:r>
                            <a:rPr lang="en-US" baseline="0"/>
                            <a:t> distributions to distributions</a:t>
                          </a:r>
                          <a:r>
                            <a:rPr lang="en-US"/>
                            <a:t>: </a:t>
                          </a:r>
                          <a14:m>
                            <m:oMath xmlns:m="http://schemas.openxmlformats.org/officeDocument/2006/math">
                              <m:r>
                                <a:rPr lang="en-US" b="0" i="0" smtClean="0">
                                  <a:latin typeface="Cambria Math" panose="02040503050406030204" pitchFamily="18" charset="0"/>
                                </a:rPr>
                                <m:t>4</m:t>
                              </m:r>
                              <m:r>
                                <a:rPr lang="en-US" b="0" i="1" smtClean="0">
                                  <a:latin typeface="Cambria Math" panose="02040503050406030204" pitchFamily="18" charset="0"/>
                                </a:rPr>
                                <m:t>×4</m:t>
                              </m:r>
                            </m:oMath>
                          </a14:m>
                          <a:r>
                            <a:rPr lang="en-US"/>
                            <a:t> stochastic matrices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Linear transformations which map 2 qubits to 2 qubits:  </a:t>
                          </a:r>
                          <a14:m>
                            <m:oMath xmlns:m="http://schemas.openxmlformats.org/officeDocument/2006/math">
                              <m:r>
                                <a:rPr lang="en-US" b="0" i="0" smtClean="0">
                                  <a:latin typeface="Cambria Math" panose="02040503050406030204" pitchFamily="18" charset="0"/>
                                </a:rPr>
                                <m:t>4</m:t>
                              </m:r>
                              <m:r>
                                <a:rPr lang="en-US" b="0" i="1" smtClean="0">
                                  <a:latin typeface="Cambria Math" panose="02040503050406030204" pitchFamily="18" charset="0"/>
                                </a:rPr>
                                <m:t>×</m:t>
                              </m:r>
                            </m:oMath>
                          </a14:m>
                          <a:r>
                            <a:rPr lang="en-US"/>
                            <a:t>4 unitary</a:t>
                          </a:r>
                          <a:r>
                            <a:rPr lang="en-US" baseline="0"/>
                            <a:t> </a:t>
                          </a:r>
                          <a:r>
                            <a:rPr lang="en-US"/>
                            <a:t>matrices.</a:t>
                          </a:r>
                          <a:br>
                            <a:rPr lang="en-US"/>
                          </a:br>
                          <a:endParaRPr lang="en-US"/>
                        </a:p>
                      </a:txBody>
                      <a:tcPr/>
                    </a:tc>
                    <a:extLst>
                      <a:ext uri="{0D108BD9-81ED-4DB2-BD59-A6C34878D82A}">
                        <a16:rowId xmlns:a16="http://schemas.microsoft.com/office/drawing/2014/main" val="463594278"/>
                      </a:ext>
                    </a:extLst>
                  </a:tr>
                </a:tbl>
              </a:graphicData>
            </a:graphic>
          </p:graphicFrame>
        </mc:Choice>
        <mc:Fallback xmlns="">
          <p:graphicFrame>
            <p:nvGraphicFramePr>
              <p:cNvPr id="4" name="Content Placeholder 3">
                <a:extLst>
                  <a:ext uri="{FF2B5EF4-FFF2-40B4-BE49-F238E27FC236}">
                    <a16:creationId xmlns:a16="http://schemas.microsoft.com/office/drawing/2014/main" id="{1B48A208-CC39-C02D-F67B-225AA96BE32F}"/>
                  </a:ext>
                </a:extLst>
              </p:cNvPr>
              <p:cNvGraphicFramePr>
                <a:graphicFrameLocks noGrp="1"/>
              </p:cNvGraphicFramePr>
              <p:nvPr>
                <p:ph idx="1"/>
              </p:nvPr>
            </p:nvGraphicFramePr>
            <p:xfrm>
              <a:off x="185195" y="1778358"/>
              <a:ext cx="11759879" cy="4528252"/>
            </p:xfrm>
            <a:graphic>
              <a:graphicData uri="http://schemas.openxmlformats.org/drawingml/2006/table">
                <a:tbl>
                  <a:tblPr firstRow="1" bandRow="1">
                    <a:tableStyleId>{5C22544A-7EE6-4342-B048-85BDC9FD1C3A}</a:tableStyleId>
                  </a:tblPr>
                  <a:tblGrid>
                    <a:gridCol w="2140910">
                      <a:extLst>
                        <a:ext uri="{9D8B030D-6E8A-4147-A177-3AD203B41FA5}">
                          <a16:colId xmlns:a16="http://schemas.microsoft.com/office/drawing/2014/main" val="1579898335"/>
                        </a:ext>
                      </a:extLst>
                    </a:gridCol>
                    <a:gridCol w="4676579">
                      <a:extLst>
                        <a:ext uri="{9D8B030D-6E8A-4147-A177-3AD203B41FA5}">
                          <a16:colId xmlns:a16="http://schemas.microsoft.com/office/drawing/2014/main" val="3377437204"/>
                        </a:ext>
                      </a:extLst>
                    </a:gridCol>
                    <a:gridCol w="4942390">
                      <a:extLst>
                        <a:ext uri="{9D8B030D-6E8A-4147-A177-3AD203B41FA5}">
                          <a16:colId xmlns:a16="http://schemas.microsoft.com/office/drawing/2014/main" val="3657164943"/>
                        </a:ext>
                      </a:extLst>
                    </a:gridCol>
                  </a:tblGrid>
                  <a:tr h="501463">
                    <a:tc>
                      <a:txBody>
                        <a:bodyPr/>
                        <a:lstStyle/>
                        <a:p>
                          <a:endParaRPr lang="en-US"/>
                        </a:p>
                      </a:txBody>
                      <a:tcPr/>
                    </a:tc>
                    <a:tc>
                      <a:txBody>
                        <a:bodyPr/>
                        <a:lstStyle/>
                        <a:p>
                          <a:r>
                            <a:rPr lang="en-US"/>
                            <a:t>2 Bits</a:t>
                          </a:r>
                        </a:p>
                      </a:txBody>
                      <a:tcPr/>
                    </a:tc>
                    <a:tc>
                      <a:txBody>
                        <a:bodyPr/>
                        <a:lstStyle/>
                        <a:p>
                          <a:r>
                            <a:rPr lang="en-US"/>
                            <a:t>2 Qubits</a:t>
                          </a:r>
                        </a:p>
                      </a:txBody>
                      <a:tcPr/>
                    </a:tc>
                    <a:extLst>
                      <a:ext uri="{0D108BD9-81ED-4DB2-BD59-A6C34878D82A}">
                        <a16:rowId xmlns:a16="http://schemas.microsoft.com/office/drawing/2014/main" val="1460483204"/>
                      </a:ext>
                    </a:extLst>
                  </a:tr>
                  <a:tr h="1009269">
                    <a:tc>
                      <a:txBody>
                        <a:bodyPr/>
                        <a:lstStyle/>
                        <a:p>
                          <a:r>
                            <a:rPr lang="en-US"/>
                            <a:t>Description</a:t>
                          </a:r>
                        </a:p>
                      </a:txBody>
                      <a:tcPr/>
                    </a:tc>
                    <a:tc>
                      <a:txBody>
                        <a:bodyPr/>
                        <a:lstStyle/>
                        <a:p>
                          <a:endParaRPr lang="en-US"/>
                        </a:p>
                      </a:txBody>
                      <a:tcPr>
                        <a:blipFill>
                          <a:blip r:embed="rId2"/>
                          <a:stretch>
                            <a:fillRect l="-46196" t="-54430" r="-106522" b="-311392"/>
                          </a:stretch>
                        </a:blipFill>
                      </a:tcPr>
                    </a:tc>
                    <a:tc>
                      <a:txBody>
                        <a:bodyPr/>
                        <a:lstStyle/>
                        <a:p>
                          <a:endParaRPr lang="en-US"/>
                        </a:p>
                      </a:txBody>
                      <a:tcPr>
                        <a:blipFill>
                          <a:blip r:embed="rId2"/>
                          <a:stretch>
                            <a:fillRect l="-137949" t="-54430" r="-513" b="-311392"/>
                          </a:stretch>
                        </a:blipFill>
                      </a:tcPr>
                    </a:tc>
                    <a:extLst>
                      <a:ext uri="{0D108BD9-81ED-4DB2-BD59-A6C34878D82A}">
                        <a16:rowId xmlns:a16="http://schemas.microsoft.com/office/drawing/2014/main" val="608270223"/>
                      </a:ext>
                    </a:extLst>
                  </a:tr>
                  <a:tr h="914400">
                    <a:tc>
                      <a:txBody>
                        <a:bodyPr/>
                        <a:lstStyle/>
                        <a:p>
                          <a:r>
                            <a:rPr lang="en-US"/>
                            <a:t>Measurement outcome for </a:t>
                          </a:r>
                          <a:r>
                            <a:rPr lang="en-US" err="1"/>
                            <a:t>m.s.b</a:t>
                          </a:r>
                          <a:r>
                            <a:rPr lang="en-US"/>
                            <a:t>.</a:t>
                          </a:r>
                        </a:p>
                      </a:txBody>
                      <a:tcPr/>
                    </a:tc>
                    <a:tc>
                      <a:txBody>
                        <a:bodyPr/>
                        <a:lstStyle/>
                        <a:p>
                          <a:endParaRPr lang="en-US"/>
                        </a:p>
                      </a:txBody>
                      <a:tcPr>
                        <a:blipFill>
                          <a:blip r:embed="rId2"/>
                          <a:stretch>
                            <a:fillRect l="-46196" t="-169444" r="-106522" b="-241667"/>
                          </a:stretch>
                        </a:blipFill>
                      </a:tcPr>
                    </a:tc>
                    <a:tc>
                      <a:txBody>
                        <a:bodyPr/>
                        <a:lstStyle/>
                        <a:p>
                          <a:endParaRPr lang="en-US"/>
                        </a:p>
                      </a:txBody>
                      <a:tcPr>
                        <a:blipFill>
                          <a:blip r:embed="rId2"/>
                          <a:stretch>
                            <a:fillRect l="-137949" t="-169444" r="-513" b="-241667"/>
                          </a:stretch>
                        </a:blipFill>
                      </a:tcPr>
                    </a:tc>
                    <a:extLst>
                      <a:ext uri="{0D108BD9-81ED-4DB2-BD59-A6C34878D82A}">
                        <a16:rowId xmlns:a16="http://schemas.microsoft.com/office/drawing/2014/main" val="81998583"/>
                      </a:ext>
                    </a:extLst>
                  </a:tr>
                  <a:tr h="1188720">
                    <a:tc>
                      <a:txBody>
                        <a:bodyPr/>
                        <a:lstStyle/>
                        <a:p>
                          <a:r>
                            <a:rPr lang="en-US"/>
                            <a:t>Post-measurement state for outcome 0</a:t>
                          </a:r>
                        </a:p>
                      </a:txBody>
                      <a:tcPr/>
                    </a:tc>
                    <a:tc>
                      <a:txBody>
                        <a:bodyPr/>
                        <a:lstStyle/>
                        <a:p>
                          <a:endParaRPr lang="en-US"/>
                        </a:p>
                      </a:txBody>
                      <a:tcPr>
                        <a:blipFill>
                          <a:blip r:embed="rId2"/>
                          <a:stretch>
                            <a:fillRect l="-46196" t="-206383" r="-106522" b="-85106"/>
                          </a:stretch>
                        </a:blipFill>
                      </a:tcPr>
                    </a:tc>
                    <a:tc>
                      <a:txBody>
                        <a:bodyPr/>
                        <a:lstStyle/>
                        <a:p>
                          <a:endParaRPr lang="en-US"/>
                        </a:p>
                      </a:txBody>
                      <a:tcPr>
                        <a:blipFill>
                          <a:blip r:embed="rId2"/>
                          <a:stretch>
                            <a:fillRect l="-137949" t="-206383" r="-513" b="-85106"/>
                          </a:stretch>
                        </a:blipFill>
                      </a:tcPr>
                    </a:tc>
                    <a:extLst>
                      <a:ext uri="{0D108BD9-81ED-4DB2-BD59-A6C34878D82A}">
                        <a16:rowId xmlns:a16="http://schemas.microsoft.com/office/drawing/2014/main" val="561379406"/>
                      </a:ext>
                    </a:extLst>
                  </a:tr>
                  <a:tr h="914400">
                    <a:tc>
                      <a:txBody>
                        <a:bodyPr/>
                        <a:lstStyle/>
                        <a:p>
                          <a:r>
                            <a:rPr lang="en-US"/>
                            <a:t>Transformations</a:t>
                          </a:r>
                        </a:p>
                      </a:txBody>
                      <a:tcPr/>
                    </a:tc>
                    <a:tc>
                      <a:txBody>
                        <a:bodyPr/>
                        <a:lstStyle/>
                        <a:p>
                          <a:endParaRPr lang="en-US"/>
                        </a:p>
                      </a:txBody>
                      <a:tcPr>
                        <a:blipFill>
                          <a:blip r:embed="rId2"/>
                          <a:stretch>
                            <a:fillRect l="-46196" t="-400000" r="-106522" b="-11111"/>
                          </a:stretch>
                        </a:blipFill>
                      </a:tcPr>
                    </a:tc>
                    <a:tc>
                      <a:txBody>
                        <a:bodyPr/>
                        <a:lstStyle/>
                        <a:p>
                          <a:endParaRPr lang="en-US"/>
                        </a:p>
                      </a:txBody>
                      <a:tcPr>
                        <a:blipFill>
                          <a:blip r:embed="rId2"/>
                          <a:stretch>
                            <a:fillRect l="-137949" t="-400000" r="-513" b="-11111"/>
                          </a:stretch>
                        </a:blipFill>
                      </a:tcPr>
                    </a:tc>
                    <a:extLst>
                      <a:ext uri="{0D108BD9-81ED-4DB2-BD59-A6C34878D82A}">
                        <a16:rowId xmlns:a16="http://schemas.microsoft.com/office/drawing/2014/main" val="463594278"/>
                      </a:ext>
                    </a:extLst>
                  </a:tr>
                </a:tbl>
              </a:graphicData>
            </a:graphic>
          </p:graphicFrame>
        </mc:Fallback>
      </mc:AlternateContent>
    </p:spTree>
    <p:extLst>
      <p:ext uri="{BB962C8B-B14F-4D97-AF65-F5344CB8AC3E}">
        <p14:creationId xmlns:p14="http://schemas.microsoft.com/office/powerpoint/2010/main" val="1003221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7459-48CC-AF4D-8341-3D27880A7800}"/>
              </a:ext>
            </a:extLst>
          </p:cNvPr>
          <p:cNvSpPr>
            <a:spLocks noGrp="1"/>
          </p:cNvSpPr>
          <p:nvPr>
            <p:ph type="title"/>
          </p:nvPr>
        </p:nvSpPr>
        <p:spPr/>
        <p:txBody>
          <a:bodyPr/>
          <a:lstStyle/>
          <a:p>
            <a:r>
              <a:rPr lang="en-US" dirty="0"/>
              <a:t>Multiple qubits via tensor products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D768981-7140-B742-89A7-7E0385E0116F}"/>
                  </a:ext>
                </a:extLst>
              </p:cNvPr>
              <p:cNvSpPr>
                <a:spLocks noGrp="1"/>
              </p:cNvSpPr>
              <p:nvPr>
                <p:ph idx="1"/>
              </p:nvPr>
            </p:nvSpPr>
            <p:spPr/>
            <p:txBody>
              <a:bodyPr>
                <a:normAutofit/>
              </a:bodyPr>
              <a:lstStyle/>
              <a:p>
                <a:r>
                  <a:rPr lang="en-US" dirty="0"/>
                  <a:t>Instead of thinking of 2 qubits as a vector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ℂ</m:t>
                        </m:r>
                      </m:e>
                      <m:sup>
                        <m:r>
                          <a:rPr lang="en-US" b="0" i="1" smtClean="0">
                            <a:latin typeface="Cambria Math" panose="02040503050406030204" pitchFamily="18" charset="0"/>
                          </a:rPr>
                          <m:t>4</m:t>
                        </m:r>
                      </m:sup>
                    </m:sSup>
                  </m:oMath>
                </a14:m>
                <a:r>
                  <a:rPr lang="en-US" dirty="0"/>
                  <a:t>, we can think of them as vectors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ℂ</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ℂ</m:t>
                        </m:r>
                      </m:e>
                      <m:sup>
                        <m:r>
                          <a:rPr lang="en-US" b="0" i="1" smtClean="0">
                            <a:latin typeface="Cambria Math" panose="02040503050406030204" pitchFamily="18" charset="0"/>
                          </a:rPr>
                          <m:t>2</m:t>
                        </m:r>
                      </m:sup>
                    </m:sSup>
                  </m:oMath>
                </a14:m>
                <a:r>
                  <a:rPr lang="en-US" dirty="0"/>
                  <a:t>.</a:t>
                </a:r>
              </a:p>
              <a:p>
                <a14:m>
                  <m:oMath xmlns:m="http://schemas.openxmlformats.org/officeDocument/2006/math">
                    <m:r>
                      <a:rPr lang="en-US" b="0" i="0"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1</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1</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oMath>
                </a14:m>
                <a:r>
                  <a:rPr lang="en-US" dirty="0"/>
                  <a:t> form the standard basis of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ℂ</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ℂ</m:t>
                        </m:r>
                      </m:e>
                      <m:sup>
                        <m:r>
                          <a:rPr lang="en-US" i="1">
                            <a:latin typeface="Cambria Math" panose="02040503050406030204" pitchFamily="18" charset="0"/>
                          </a:rPr>
                          <m:t>2</m:t>
                        </m:r>
                      </m:sup>
                    </m:sSup>
                  </m:oMath>
                </a14:m>
                <a:r>
                  <a:rPr lang="en-US" dirty="0"/>
                  <a:t>. </a:t>
                </a:r>
              </a:p>
              <a:p>
                <a:r>
                  <a:rPr lang="en-US" dirty="0"/>
                  <a:t>Can be generalized to higher number of qubits.</a:t>
                </a:r>
              </a:p>
              <a:p>
                <a:r>
                  <a:rPr lang="en-US" dirty="0"/>
                  <a:t>Some 2-qubit unitary transformation: CNOT.</a:t>
                </a:r>
              </a:p>
              <a:p>
                <a:endParaRPr lang="en-US" dirty="0"/>
              </a:p>
              <a:p>
                <a:endParaRPr lang="en-US" dirty="0"/>
              </a:p>
            </p:txBody>
          </p:sp>
        </mc:Choice>
        <mc:Fallback>
          <p:sp>
            <p:nvSpPr>
              <p:cNvPr id="3" name="Content Placeholder 2">
                <a:extLst>
                  <a:ext uri="{FF2B5EF4-FFF2-40B4-BE49-F238E27FC236}">
                    <a16:creationId xmlns:a16="http://schemas.microsoft.com/office/drawing/2014/main" id="{9D768981-7140-B742-89A7-7E0385E0116F}"/>
                  </a:ext>
                </a:extLst>
              </p:cNvPr>
              <p:cNvSpPr>
                <a:spLocks noGrp="1" noRot="1" noChangeAspect="1" noMove="1" noResize="1" noEditPoints="1" noAdjustHandles="1" noChangeArrowheads="1" noChangeShapeType="1" noTextEdit="1"/>
              </p:cNvSpPr>
              <p:nvPr>
                <p:ph idx="1"/>
              </p:nvPr>
            </p:nvSpPr>
            <p:spPr>
              <a:blipFill>
                <a:blip r:embed="rId2"/>
                <a:stretch>
                  <a:fillRect l="-570" t="-671"/>
                </a:stretch>
              </a:blipFill>
            </p:spPr>
            <p:txBody>
              <a:bodyPr/>
              <a:lstStyle/>
              <a:p>
                <a:r>
                  <a:rPr lang="en-US">
                    <a:noFill/>
                  </a:rPr>
                  <a:t> </a:t>
                </a:r>
              </a:p>
            </p:txBody>
          </p:sp>
        </mc:Fallback>
      </mc:AlternateContent>
    </p:spTree>
    <p:extLst>
      <p:ext uri="{BB962C8B-B14F-4D97-AF65-F5344CB8AC3E}">
        <p14:creationId xmlns:p14="http://schemas.microsoft.com/office/powerpoint/2010/main" val="2092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5A83-A2C4-C19B-C853-507EB342557D}"/>
              </a:ext>
            </a:extLst>
          </p:cNvPr>
          <p:cNvSpPr>
            <a:spLocks noGrp="1"/>
          </p:cNvSpPr>
          <p:nvPr>
            <p:ph type="title"/>
          </p:nvPr>
        </p:nvSpPr>
        <p:spPr>
          <a:xfrm>
            <a:off x="1749287" y="624110"/>
            <a:ext cx="10442713" cy="1280890"/>
          </a:xfrm>
        </p:spPr>
        <p:txBody>
          <a:bodyPr/>
          <a:lstStyle/>
          <a:p>
            <a:r>
              <a:rPr lang="en-US" dirty="0"/>
              <a:t>No Cloning: Quantum states are difficult to copy</a:t>
            </a:r>
          </a:p>
        </p:txBody>
      </p:sp>
      <p:sp>
        <p:nvSpPr>
          <p:cNvPr id="3" name="Content Placeholder 2">
            <a:extLst>
              <a:ext uri="{FF2B5EF4-FFF2-40B4-BE49-F238E27FC236}">
                <a16:creationId xmlns:a16="http://schemas.microsoft.com/office/drawing/2014/main" id="{2DC6F4EE-731B-4084-401D-E6930A753E2F}"/>
              </a:ext>
            </a:extLst>
          </p:cNvPr>
          <p:cNvSpPr>
            <a:spLocks noGrp="1"/>
          </p:cNvSpPr>
          <p:nvPr>
            <p:ph idx="1"/>
          </p:nvPr>
        </p:nvSpPr>
        <p:spPr>
          <a:xfrm>
            <a:off x="1562031" y="2385391"/>
            <a:ext cx="10192647" cy="4100290"/>
          </a:xfrm>
        </p:spPr>
        <p:txBody>
          <a:bodyPr/>
          <a:lstStyle/>
          <a:p>
            <a:r>
              <a:rPr lang="en-US" dirty="0"/>
              <a:t>Classical bit strings can be generically read and copied.</a:t>
            </a:r>
          </a:p>
          <a:p>
            <a:endParaRPr lang="en-US" dirty="0"/>
          </a:p>
          <a:p>
            <a:endParaRPr lang="en-US" dirty="0"/>
          </a:p>
          <a:p>
            <a:r>
              <a:rPr lang="en-US" dirty="0"/>
              <a:t>No way to generically copy unknown quantum states.</a:t>
            </a:r>
          </a:p>
          <a:p>
            <a:endParaRPr lang="en-US" dirty="0"/>
          </a:p>
          <a:p>
            <a:pPr lvl="1"/>
            <a:r>
              <a:rPr lang="en-US" dirty="0"/>
              <a:t>We can copy if the basis is known.</a:t>
            </a:r>
          </a:p>
          <a:p>
            <a:endParaRPr lang="en-US" dirty="0"/>
          </a:p>
        </p:txBody>
      </p:sp>
    </p:spTree>
    <p:extLst>
      <p:ext uri="{BB962C8B-B14F-4D97-AF65-F5344CB8AC3E}">
        <p14:creationId xmlns:p14="http://schemas.microsoft.com/office/powerpoint/2010/main" val="94516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E021-340D-C321-040E-843F40A06F35}"/>
              </a:ext>
            </a:extLst>
          </p:cNvPr>
          <p:cNvSpPr>
            <a:spLocks noGrp="1"/>
          </p:cNvSpPr>
          <p:nvPr>
            <p:ph type="title"/>
          </p:nvPr>
        </p:nvSpPr>
        <p:spPr/>
        <p:txBody>
          <a:bodyPr/>
          <a:lstStyle/>
          <a:p>
            <a:r>
              <a:rPr lang="en-US" dirty="0"/>
              <a:t>Unforgeable Money scheme</a:t>
            </a:r>
          </a:p>
        </p:txBody>
      </p:sp>
      <p:pic>
        <p:nvPicPr>
          <p:cNvPr id="5" name="Graphic 4" descr="Bank">
            <a:extLst>
              <a:ext uri="{FF2B5EF4-FFF2-40B4-BE49-F238E27FC236}">
                <a16:creationId xmlns:a16="http://schemas.microsoft.com/office/drawing/2014/main" id="{D40BEC84-0B48-5428-37BA-EED63DA4436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30030" y="1804983"/>
            <a:ext cx="3059051" cy="3128963"/>
          </a:xfrm>
          <a:prstGeom prst="rect">
            <a:avLst/>
          </a:prstGeom>
        </p:spPr>
      </p:pic>
      <p:pic>
        <p:nvPicPr>
          <p:cNvPr id="6" name="Graphic 5" descr="User">
            <a:extLst>
              <a:ext uri="{FF2B5EF4-FFF2-40B4-BE49-F238E27FC236}">
                <a16:creationId xmlns:a16="http://schemas.microsoft.com/office/drawing/2014/main" id="{0258A2CF-9238-1F21-7DC3-A1B1161043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40756" y="1931734"/>
            <a:ext cx="665573" cy="803782"/>
          </a:xfrm>
          <a:prstGeom prst="rect">
            <a:avLst/>
          </a:prstGeom>
        </p:spPr>
      </p:pic>
      <p:pic>
        <p:nvPicPr>
          <p:cNvPr id="7" name="Graphic 6" descr="User">
            <a:extLst>
              <a:ext uri="{FF2B5EF4-FFF2-40B4-BE49-F238E27FC236}">
                <a16:creationId xmlns:a16="http://schemas.microsoft.com/office/drawing/2014/main" id="{A3D41224-40F9-4554-77F4-25E5D3D1D88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34856" y="3003311"/>
            <a:ext cx="665573" cy="803782"/>
          </a:xfrm>
          <a:prstGeom prst="rect">
            <a:avLst/>
          </a:prstGeom>
        </p:spPr>
      </p:pic>
      <p:pic>
        <p:nvPicPr>
          <p:cNvPr id="8" name="Graphic 6" descr="User">
            <a:extLst>
              <a:ext uri="{FF2B5EF4-FFF2-40B4-BE49-F238E27FC236}">
                <a16:creationId xmlns:a16="http://schemas.microsoft.com/office/drawing/2014/main" id="{D5A26554-55C7-4531-1AED-04B3B12C639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50540" y="3994622"/>
            <a:ext cx="665573" cy="803782"/>
          </a:xfrm>
          <a:prstGeom prst="rect">
            <a:avLst/>
          </a:prstGeom>
        </p:spPr>
      </p:pic>
      <p:sp>
        <p:nvSpPr>
          <p:cNvPr id="9" name="Right Arrow 8">
            <a:extLst>
              <a:ext uri="{FF2B5EF4-FFF2-40B4-BE49-F238E27FC236}">
                <a16:creationId xmlns:a16="http://schemas.microsoft.com/office/drawing/2014/main" id="{2551E582-F208-9818-BC70-84DCC54D2AA6}"/>
              </a:ext>
            </a:extLst>
          </p:cNvPr>
          <p:cNvSpPr/>
          <p:nvPr/>
        </p:nvSpPr>
        <p:spPr>
          <a:xfrm rot="20795558">
            <a:off x="5462150" y="2526807"/>
            <a:ext cx="1557338" cy="254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Right Arrow 9">
            <a:extLst>
              <a:ext uri="{FF2B5EF4-FFF2-40B4-BE49-F238E27FC236}">
                <a16:creationId xmlns:a16="http://schemas.microsoft.com/office/drawing/2014/main" id="{A78BBC94-FADB-77EF-0682-C295DE71BB07}"/>
              </a:ext>
            </a:extLst>
          </p:cNvPr>
          <p:cNvSpPr/>
          <p:nvPr/>
        </p:nvSpPr>
        <p:spPr>
          <a:xfrm rot="737299">
            <a:off x="5476438" y="4159261"/>
            <a:ext cx="1557338" cy="254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 name="Right Arrow 10">
            <a:extLst>
              <a:ext uri="{FF2B5EF4-FFF2-40B4-BE49-F238E27FC236}">
                <a16:creationId xmlns:a16="http://schemas.microsoft.com/office/drawing/2014/main" id="{F19A8C1C-3308-62A7-09C9-576B07689920}"/>
              </a:ext>
            </a:extLst>
          </p:cNvPr>
          <p:cNvSpPr/>
          <p:nvPr/>
        </p:nvSpPr>
        <p:spPr>
          <a:xfrm>
            <a:off x="5508265" y="3337632"/>
            <a:ext cx="1632491" cy="2982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4502D0F-7308-7E9B-7FC4-22C022553EA6}"/>
                  </a:ext>
                </a:extLst>
              </p:cNvPr>
              <p:cNvSpPr txBox="1"/>
              <p:nvPr/>
            </p:nvSpPr>
            <p:spPr>
              <a:xfrm>
                <a:off x="5228427" y="2987934"/>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e>
                        <m:sub>
                          <m:r>
                            <a:rPr lang="en-US" sz="2800" b="0" i="1" smtClean="0">
                              <a:latin typeface="Cambria Math" panose="02040503050406030204" pitchFamily="18" charset="0"/>
                            </a:rPr>
                            <m:t>2</m:t>
                          </m:r>
                        </m:sub>
                      </m:sSub>
                    </m:oMath>
                  </m:oMathPara>
                </a14:m>
                <a:endParaRPr lang="en-IL" sz="2800" dirty="0"/>
              </a:p>
            </p:txBody>
          </p:sp>
        </mc:Choice>
        <mc:Fallback xmlns="">
          <p:sp>
            <p:nvSpPr>
              <p:cNvPr id="12" name="TextBox 11">
                <a:extLst>
                  <a:ext uri="{FF2B5EF4-FFF2-40B4-BE49-F238E27FC236}">
                    <a16:creationId xmlns:a16="http://schemas.microsoft.com/office/drawing/2014/main" id="{E4502D0F-7308-7E9B-7FC4-22C022553EA6}"/>
                  </a:ext>
                </a:extLst>
              </p:cNvPr>
              <p:cNvSpPr txBox="1">
                <a:spLocks noRot="1" noChangeAspect="1" noMove="1" noResize="1" noEditPoints="1" noAdjustHandles="1" noChangeArrowheads="1" noChangeShapeType="1" noTextEdit="1"/>
              </p:cNvSpPr>
              <p:nvPr/>
            </p:nvSpPr>
            <p:spPr>
              <a:xfrm>
                <a:off x="5228427" y="2987934"/>
                <a:ext cx="1771651" cy="430887"/>
              </a:xfrm>
              <a:prstGeom prst="rect">
                <a:avLst/>
              </a:prstGeom>
              <a:blipFill>
                <a:blip r:embed="rId4"/>
                <a:stretch>
                  <a:fillRect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73D5778-B193-D7DE-262F-4401371BDA90}"/>
                  </a:ext>
                </a:extLst>
              </p:cNvPr>
              <p:cNvSpPr txBox="1"/>
              <p:nvPr/>
            </p:nvSpPr>
            <p:spPr>
              <a:xfrm>
                <a:off x="5237949" y="3683268"/>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e>
                        <m:sub>
                          <m:r>
                            <a:rPr lang="en-US" sz="2800" b="0" i="1" smtClean="0">
                              <a:latin typeface="Cambria Math" panose="02040503050406030204" pitchFamily="18" charset="0"/>
                            </a:rPr>
                            <m:t>3</m:t>
                          </m:r>
                        </m:sub>
                      </m:sSub>
                    </m:oMath>
                  </m:oMathPara>
                </a14:m>
                <a:endParaRPr lang="en-IL" sz="2800" dirty="0"/>
              </a:p>
            </p:txBody>
          </p:sp>
        </mc:Choice>
        <mc:Fallback xmlns="">
          <p:sp>
            <p:nvSpPr>
              <p:cNvPr id="13" name="TextBox 12">
                <a:extLst>
                  <a:ext uri="{FF2B5EF4-FFF2-40B4-BE49-F238E27FC236}">
                    <a16:creationId xmlns:a16="http://schemas.microsoft.com/office/drawing/2014/main" id="{E73D5778-B193-D7DE-262F-4401371BDA90}"/>
                  </a:ext>
                </a:extLst>
              </p:cNvPr>
              <p:cNvSpPr txBox="1">
                <a:spLocks noRot="1" noChangeAspect="1" noMove="1" noResize="1" noEditPoints="1" noAdjustHandles="1" noChangeArrowheads="1" noChangeShapeType="1" noTextEdit="1"/>
              </p:cNvSpPr>
              <p:nvPr/>
            </p:nvSpPr>
            <p:spPr>
              <a:xfrm>
                <a:off x="5237949" y="3683268"/>
                <a:ext cx="1771651" cy="430887"/>
              </a:xfrm>
              <a:prstGeom prst="rect">
                <a:avLst/>
              </a:prstGeom>
              <a:blipFill>
                <a:blip r:embed="rId5"/>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12C643F-E036-F89E-6CE4-A18045A32989}"/>
                  </a:ext>
                </a:extLst>
              </p:cNvPr>
              <p:cNvSpPr txBox="1"/>
              <p:nvPr/>
            </p:nvSpPr>
            <p:spPr>
              <a:xfrm>
                <a:off x="5214138" y="2166755"/>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e>
                        <m:sub>
                          <m:r>
                            <a:rPr lang="en-US" sz="2800" b="0" i="1" smtClean="0">
                              <a:latin typeface="Cambria Math" panose="02040503050406030204" pitchFamily="18" charset="0"/>
                            </a:rPr>
                            <m:t>1</m:t>
                          </m:r>
                        </m:sub>
                      </m:sSub>
                    </m:oMath>
                  </m:oMathPara>
                </a14:m>
                <a:endParaRPr lang="en-IL" sz="2800" dirty="0"/>
              </a:p>
            </p:txBody>
          </p:sp>
        </mc:Choice>
        <mc:Fallback xmlns="">
          <p:sp>
            <p:nvSpPr>
              <p:cNvPr id="14" name="TextBox 13">
                <a:extLst>
                  <a:ext uri="{FF2B5EF4-FFF2-40B4-BE49-F238E27FC236}">
                    <a16:creationId xmlns:a16="http://schemas.microsoft.com/office/drawing/2014/main" id="{912C643F-E036-F89E-6CE4-A18045A32989}"/>
                  </a:ext>
                </a:extLst>
              </p:cNvPr>
              <p:cNvSpPr txBox="1">
                <a:spLocks noRot="1" noChangeAspect="1" noMove="1" noResize="1" noEditPoints="1" noAdjustHandles="1" noChangeArrowheads="1" noChangeShapeType="1" noTextEdit="1"/>
              </p:cNvSpPr>
              <p:nvPr/>
            </p:nvSpPr>
            <p:spPr>
              <a:xfrm>
                <a:off x="5214138" y="2166755"/>
                <a:ext cx="1771651" cy="430887"/>
              </a:xfrm>
              <a:prstGeom prst="rect">
                <a:avLst/>
              </a:prstGeom>
              <a:blipFill>
                <a:blip r:embed="rId6"/>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DAFD8CA-1B7F-59F0-85E1-9F7AF3E7B255}"/>
                  </a:ext>
                </a:extLst>
              </p:cNvPr>
              <p:cNvSpPr txBox="1"/>
              <p:nvPr/>
            </p:nvSpPr>
            <p:spPr>
              <a:xfrm>
                <a:off x="2230030" y="5557837"/>
                <a:ext cx="257057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𝑉𝑒𝑟𝑖𝑓𝑦</m:t>
                      </m:r>
                      <m:r>
                        <a:rPr lang="en-IL" sz="3200" i="1" smtClean="0">
                          <a:latin typeface="Cambria Math" panose="02040503050406030204" pitchFamily="18" charset="0"/>
                        </a:rPr>
                        <m:t> </m:t>
                      </m:r>
                      <m:r>
                        <a:rPr lang="en-US" sz="3200" b="0" i="0" smtClean="0">
                          <a:latin typeface="Cambria Math" panose="02040503050406030204" pitchFamily="18" charset="0"/>
                        </a:rPr>
                        <m:t>(</m:t>
                      </m:r>
                      <m:r>
                        <a:rPr lang="en-US" sz="3200" b="0" i="1" smtClean="0">
                          <a:latin typeface="Cambria Math" panose="02040503050406030204" pitchFamily="18" charset="0"/>
                        </a:rPr>
                        <m:t>|$</m:t>
                      </m:r>
                      <m:r>
                        <a:rPr lang="en-US" sz="3200" b="0" i="1" dirty="0" smtClean="0">
                          <a:latin typeface="Cambria Math" panose="02040503050406030204" pitchFamily="18" charset="0"/>
                          <a:ea typeface="+mn-lt"/>
                          <a:cs typeface="+mn-lt"/>
                        </a:rPr>
                        <m:t>⟩)</m:t>
                      </m:r>
                    </m:oMath>
                  </m:oMathPara>
                </a14:m>
                <a:endParaRPr lang="en-IL" sz="3200" dirty="0"/>
              </a:p>
            </p:txBody>
          </p:sp>
        </mc:Choice>
        <mc:Fallback xmlns="">
          <p:sp>
            <p:nvSpPr>
              <p:cNvPr id="15" name="TextBox 14">
                <a:extLst>
                  <a:ext uri="{FF2B5EF4-FFF2-40B4-BE49-F238E27FC236}">
                    <a16:creationId xmlns:a16="http://schemas.microsoft.com/office/drawing/2014/main" id="{FDAFD8CA-1B7F-59F0-85E1-9F7AF3E7B255}"/>
                  </a:ext>
                </a:extLst>
              </p:cNvPr>
              <p:cNvSpPr txBox="1">
                <a:spLocks noRot="1" noChangeAspect="1" noMove="1" noResize="1" noEditPoints="1" noAdjustHandles="1" noChangeArrowheads="1" noChangeShapeType="1" noTextEdit="1"/>
              </p:cNvSpPr>
              <p:nvPr/>
            </p:nvSpPr>
            <p:spPr>
              <a:xfrm>
                <a:off x="2230030" y="5557837"/>
                <a:ext cx="2570570" cy="584775"/>
              </a:xfrm>
              <a:prstGeom prst="rect">
                <a:avLst/>
              </a:prstGeom>
              <a:blipFill>
                <a:blip r:embed="rId7"/>
                <a:stretch>
                  <a:fillRect b="-25532"/>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D739AFAE-19F8-6DBB-A0F4-D6D2E84089F3}"/>
              </a:ext>
            </a:extLst>
          </p:cNvPr>
          <p:cNvCxnSpPr>
            <a:cxnSpLocks/>
            <a:stCxn id="15" idx="3"/>
          </p:cNvCxnSpPr>
          <p:nvPr/>
        </p:nvCxnSpPr>
        <p:spPr>
          <a:xfrm flipV="1">
            <a:off x="4800600" y="5454234"/>
            <a:ext cx="1069822" cy="395991"/>
          </a:xfrm>
          <a:prstGeom prst="straightConnector1">
            <a:avLst/>
          </a:prstGeom>
          <a:ln w="41275">
            <a:tailEnd type="triangle"/>
          </a:ln>
        </p:spPr>
        <p:style>
          <a:lnRef idx="2">
            <a:schemeClr val="accent1"/>
          </a:lnRef>
          <a:fillRef idx="0">
            <a:schemeClr val="accent1"/>
          </a:fillRef>
          <a:effectRef idx="1">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5F2CA000-4E30-2F86-E66C-D7B9AA47E363}"/>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759751" y="5047148"/>
            <a:ext cx="870857" cy="649514"/>
          </a:xfrm>
          <a:prstGeom prst="rect">
            <a:avLst/>
          </a:prstGeom>
        </p:spPr>
      </p:pic>
      <p:pic>
        <p:nvPicPr>
          <p:cNvPr id="18" name="Picture 17" descr="Icon&#10;&#10;Description automatically generated">
            <a:extLst>
              <a:ext uri="{FF2B5EF4-FFF2-40B4-BE49-F238E27FC236}">
                <a16:creationId xmlns:a16="http://schemas.microsoft.com/office/drawing/2014/main" id="{408329BD-5179-B65B-7158-C90F4D8D99C1}"/>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916062" y="5817855"/>
            <a:ext cx="649514" cy="649514"/>
          </a:xfrm>
          <a:prstGeom prst="rect">
            <a:avLst/>
          </a:prstGeom>
        </p:spPr>
      </p:pic>
      <p:cxnSp>
        <p:nvCxnSpPr>
          <p:cNvPr id="19" name="Straight Arrow Connector 18">
            <a:extLst>
              <a:ext uri="{FF2B5EF4-FFF2-40B4-BE49-F238E27FC236}">
                <a16:creationId xmlns:a16="http://schemas.microsoft.com/office/drawing/2014/main" id="{49A2E0ED-0267-92FC-F84F-87CDBB1D260B}"/>
              </a:ext>
            </a:extLst>
          </p:cNvPr>
          <p:cNvCxnSpPr>
            <a:cxnSpLocks/>
            <a:stCxn id="15" idx="3"/>
            <a:endCxn id="18" idx="1"/>
          </p:cNvCxnSpPr>
          <p:nvPr/>
        </p:nvCxnSpPr>
        <p:spPr>
          <a:xfrm>
            <a:off x="4800600" y="5850225"/>
            <a:ext cx="1115462" cy="292387"/>
          </a:xfrm>
          <a:prstGeom prst="straightConnector1">
            <a:avLst/>
          </a:prstGeom>
          <a:ln w="412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5267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18990B-E56B-B157-92CA-1240613C3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2C4400-24C5-10BC-4C59-9365A80CC63E}"/>
              </a:ext>
            </a:extLst>
          </p:cNvPr>
          <p:cNvSpPr>
            <a:spLocks noGrp="1"/>
          </p:cNvSpPr>
          <p:nvPr>
            <p:ph type="title"/>
          </p:nvPr>
        </p:nvSpPr>
        <p:spPr/>
        <p:txBody>
          <a:bodyPr/>
          <a:lstStyle/>
          <a:p>
            <a:r>
              <a:rPr lang="en-US" dirty="0"/>
              <a:t>Unforgeable Money scheme</a:t>
            </a:r>
          </a:p>
        </p:txBody>
      </p:sp>
      <p:pic>
        <p:nvPicPr>
          <p:cNvPr id="5" name="Graphic 4" descr="Bank">
            <a:extLst>
              <a:ext uri="{FF2B5EF4-FFF2-40B4-BE49-F238E27FC236}">
                <a16:creationId xmlns:a16="http://schemas.microsoft.com/office/drawing/2014/main" id="{E01F6CFE-8D81-3FE4-D5BC-FDAD2B24333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30030" y="1804983"/>
            <a:ext cx="3059051" cy="3128963"/>
          </a:xfrm>
          <a:prstGeom prst="rect">
            <a:avLst/>
          </a:prstGeom>
        </p:spPr>
      </p:pic>
      <p:pic>
        <p:nvPicPr>
          <p:cNvPr id="6" name="Graphic 5" descr="User">
            <a:extLst>
              <a:ext uri="{FF2B5EF4-FFF2-40B4-BE49-F238E27FC236}">
                <a16:creationId xmlns:a16="http://schemas.microsoft.com/office/drawing/2014/main" id="{A223B121-96E8-E1A0-EA25-14A1F2E9C1D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40756" y="1931734"/>
            <a:ext cx="665573" cy="803782"/>
          </a:xfrm>
          <a:prstGeom prst="rect">
            <a:avLst/>
          </a:prstGeom>
        </p:spPr>
      </p:pic>
      <p:pic>
        <p:nvPicPr>
          <p:cNvPr id="7" name="Graphic 6" descr="User">
            <a:extLst>
              <a:ext uri="{FF2B5EF4-FFF2-40B4-BE49-F238E27FC236}">
                <a16:creationId xmlns:a16="http://schemas.microsoft.com/office/drawing/2014/main" id="{38472B7D-A2B7-6D8C-4C7A-715F0DD6BE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34856" y="3003311"/>
            <a:ext cx="665573" cy="803782"/>
          </a:xfrm>
          <a:prstGeom prst="rect">
            <a:avLst/>
          </a:prstGeom>
        </p:spPr>
      </p:pic>
      <p:pic>
        <p:nvPicPr>
          <p:cNvPr id="8" name="Graphic 6" descr="User">
            <a:extLst>
              <a:ext uri="{FF2B5EF4-FFF2-40B4-BE49-F238E27FC236}">
                <a16:creationId xmlns:a16="http://schemas.microsoft.com/office/drawing/2014/main" id="{408F3596-432A-C1FB-FCCE-277928070B0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50540" y="3994622"/>
            <a:ext cx="665573" cy="803782"/>
          </a:xfrm>
          <a:prstGeom prst="rect">
            <a:avLst/>
          </a:prstGeom>
        </p:spPr>
      </p:pic>
      <p:sp>
        <p:nvSpPr>
          <p:cNvPr id="9" name="Right Arrow 8">
            <a:extLst>
              <a:ext uri="{FF2B5EF4-FFF2-40B4-BE49-F238E27FC236}">
                <a16:creationId xmlns:a16="http://schemas.microsoft.com/office/drawing/2014/main" id="{FA0CE110-6CC1-947E-215B-579677C2FBCE}"/>
              </a:ext>
            </a:extLst>
          </p:cNvPr>
          <p:cNvSpPr/>
          <p:nvPr/>
        </p:nvSpPr>
        <p:spPr>
          <a:xfrm rot="20795558">
            <a:off x="5462150" y="2526807"/>
            <a:ext cx="1557338" cy="254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Right Arrow 9">
            <a:extLst>
              <a:ext uri="{FF2B5EF4-FFF2-40B4-BE49-F238E27FC236}">
                <a16:creationId xmlns:a16="http://schemas.microsoft.com/office/drawing/2014/main" id="{6C98A98A-B3AC-FE22-7C19-84328A6A9B3D}"/>
              </a:ext>
            </a:extLst>
          </p:cNvPr>
          <p:cNvSpPr/>
          <p:nvPr/>
        </p:nvSpPr>
        <p:spPr>
          <a:xfrm rot="737299">
            <a:off x="5476438" y="4159261"/>
            <a:ext cx="1557338" cy="254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 name="Right Arrow 10">
            <a:extLst>
              <a:ext uri="{FF2B5EF4-FFF2-40B4-BE49-F238E27FC236}">
                <a16:creationId xmlns:a16="http://schemas.microsoft.com/office/drawing/2014/main" id="{0C5B4D40-72D9-0CD3-67A9-6C171DBD7B92}"/>
              </a:ext>
            </a:extLst>
          </p:cNvPr>
          <p:cNvSpPr/>
          <p:nvPr/>
        </p:nvSpPr>
        <p:spPr>
          <a:xfrm>
            <a:off x="5508265" y="3337632"/>
            <a:ext cx="1632491" cy="2982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C2790C6-A794-E5F4-27FC-D567B0EEE3A3}"/>
                  </a:ext>
                </a:extLst>
              </p:cNvPr>
              <p:cNvSpPr txBox="1"/>
              <p:nvPr/>
            </p:nvSpPr>
            <p:spPr>
              <a:xfrm>
                <a:off x="5228427" y="2987934"/>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e>
                        <m:sub>
                          <m:r>
                            <a:rPr lang="en-US" sz="2800" b="0" i="1" smtClean="0">
                              <a:latin typeface="Cambria Math" panose="02040503050406030204" pitchFamily="18" charset="0"/>
                            </a:rPr>
                            <m:t>2</m:t>
                          </m:r>
                        </m:sub>
                      </m:sSub>
                      <m:r>
                        <a:rPr lang="en-US" sz="2800" b="0" i="1" dirty="0" smtClean="0">
                          <a:latin typeface="Cambria Math" panose="02040503050406030204" pitchFamily="18" charset="0"/>
                          <a:ea typeface="+mn-lt"/>
                          <a:cs typeface="+mn-lt"/>
                        </a:rPr>
                        <m:t>⟩</m:t>
                      </m:r>
                    </m:oMath>
                  </m:oMathPara>
                </a14:m>
                <a:endParaRPr lang="en-IL" sz="2800" dirty="0"/>
              </a:p>
            </p:txBody>
          </p:sp>
        </mc:Choice>
        <mc:Fallback xmlns="">
          <p:sp>
            <p:nvSpPr>
              <p:cNvPr id="12" name="TextBox 11">
                <a:extLst>
                  <a:ext uri="{FF2B5EF4-FFF2-40B4-BE49-F238E27FC236}">
                    <a16:creationId xmlns:a16="http://schemas.microsoft.com/office/drawing/2014/main" id="{BC2790C6-A794-E5F4-27FC-D567B0EEE3A3}"/>
                  </a:ext>
                </a:extLst>
              </p:cNvPr>
              <p:cNvSpPr txBox="1">
                <a:spLocks noRot="1" noChangeAspect="1" noMove="1" noResize="1" noEditPoints="1" noAdjustHandles="1" noChangeArrowheads="1" noChangeShapeType="1" noTextEdit="1"/>
              </p:cNvSpPr>
              <p:nvPr/>
            </p:nvSpPr>
            <p:spPr>
              <a:xfrm>
                <a:off x="5228427" y="2987934"/>
                <a:ext cx="1771651" cy="430887"/>
              </a:xfrm>
              <a:prstGeom prst="rect">
                <a:avLst/>
              </a:prstGeom>
              <a:blipFill>
                <a:blip r:embed="rId4"/>
                <a:stretch>
                  <a:fillRect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07604E5-E0D0-9E90-80D7-19CEC7F7AEF4}"/>
                  </a:ext>
                </a:extLst>
              </p:cNvPr>
              <p:cNvSpPr txBox="1"/>
              <p:nvPr/>
            </p:nvSpPr>
            <p:spPr>
              <a:xfrm>
                <a:off x="5237949" y="3683268"/>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e>
                        <m:sub>
                          <m:r>
                            <a:rPr lang="en-US" sz="2800" b="0" i="1" smtClean="0">
                              <a:latin typeface="Cambria Math" panose="02040503050406030204" pitchFamily="18" charset="0"/>
                            </a:rPr>
                            <m:t>3</m:t>
                          </m:r>
                        </m:sub>
                      </m:sSub>
                      <m:r>
                        <a:rPr lang="en-US" sz="2800" b="0" i="1" dirty="0" smtClean="0">
                          <a:latin typeface="Cambria Math" panose="02040503050406030204" pitchFamily="18" charset="0"/>
                          <a:ea typeface="+mn-lt"/>
                          <a:cs typeface="+mn-lt"/>
                        </a:rPr>
                        <m:t>⟩</m:t>
                      </m:r>
                    </m:oMath>
                  </m:oMathPara>
                </a14:m>
                <a:endParaRPr lang="en-IL" sz="2800" dirty="0"/>
              </a:p>
            </p:txBody>
          </p:sp>
        </mc:Choice>
        <mc:Fallback xmlns="">
          <p:sp>
            <p:nvSpPr>
              <p:cNvPr id="13" name="TextBox 12">
                <a:extLst>
                  <a:ext uri="{FF2B5EF4-FFF2-40B4-BE49-F238E27FC236}">
                    <a16:creationId xmlns:a16="http://schemas.microsoft.com/office/drawing/2014/main" id="{407604E5-E0D0-9E90-80D7-19CEC7F7AEF4}"/>
                  </a:ext>
                </a:extLst>
              </p:cNvPr>
              <p:cNvSpPr txBox="1">
                <a:spLocks noRot="1" noChangeAspect="1" noMove="1" noResize="1" noEditPoints="1" noAdjustHandles="1" noChangeArrowheads="1" noChangeShapeType="1" noTextEdit="1"/>
              </p:cNvSpPr>
              <p:nvPr/>
            </p:nvSpPr>
            <p:spPr>
              <a:xfrm>
                <a:off x="5237949" y="3683268"/>
                <a:ext cx="1771651" cy="430887"/>
              </a:xfrm>
              <a:prstGeom prst="rect">
                <a:avLst/>
              </a:prstGeom>
              <a:blipFill>
                <a:blip r:embed="rId5"/>
                <a:stretch>
                  <a:fillRect b="-3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0063C4B-2151-754B-6FA7-BF60D73C92E0}"/>
                  </a:ext>
                </a:extLst>
              </p:cNvPr>
              <p:cNvSpPr txBox="1"/>
              <p:nvPr/>
            </p:nvSpPr>
            <p:spPr>
              <a:xfrm>
                <a:off x="5214138" y="2166755"/>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m:t>
                          </m:r>
                        </m:e>
                        <m:sub>
                          <m:r>
                            <a:rPr lang="en-US" sz="2800" b="0" i="1" smtClean="0">
                              <a:latin typeface="Cambria Math" panose="02040503050406030204" pitchFamily="18" charset="0"/>
                            </a:rPr>
                            <m:t>1</m:t>
                          </m:r>
                        </m:sub>
                      </m:sSub>
                      <m:r>
                        <a:rPr lang="en-US" sz="2800" b="0" i="1" dirty="0" smtClean="0">
                          <a:latin typeface="Cambria Math" panose="02040503050406030204" pitchFamily="18" charset="0"/>
                          <a:ea typeface="+mn-lt"/>
                          <a:cs typeface="+mn-lt"/>
                        </a:rPr>
                        <m:t>⟩</m:t>
                      </m:r>
                    </m:oMath>
                  </m:oMathPara>
                </a14:m>
                <a:endParaRPr lang="en-IL" sz="2800" dirty="0"/>
              </a:p>
            </p:txBody>
          </p:sp>
        </mc:Choice>
        <mc:Fallback xmlns="">
          <p:sp>
            <p:nvSpPr>
              <p:cNvPr id="14" name="TextBox 13">
                <a:extLst>
                  <a:ext uri="{FF2B5EF4-FFF2-40B4-BE49-F238E27FC236}">
                    <a16:creationId xmlns:a16="http://schemas.microsoft.com/office/drawing/2014/main" id="{D0063C4B-2151-754B-6FA7-BF60D73C92E0}"/>
                  </a:ext>
                </a:extLst>
              </p:cNvPr>
              <p:cNvSpPr txBox="1">
                <a:spLocks noRot="1" noChangeAspect="1" noMove="1" noResize="1" noEditPoints="1" noAdjustHandles="1" noChangeArrowheads="1" noChangeShapeType="1" noTextEdit="1"/>
              </p:cNvSpPr>
              <p:nvPr/>
            </p:nvSpPr>
            <p:spPr>
              <a:xfrm>
                <a:off x="5214138" y="2166755"/>
                <a:ext cx="1771651" cy="430887"/>
              </a:xfrm>
              <a:prstGeom prst="rect">
                <a:avLst/>
              </a:prstGeom>
              <a:blipFill>
                <a:blip r:embed="rId6"/>
                <a:stretch>
                  <a:fillRect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BE982CD-06D6-431C-71D3-44776D9DA6FD}"/>
                  </a:ext>
                </a:extLst>
              </p:cNvPr>
              <p:cNvSpPr txBox="1"/>
              <p:nvPr/>
            </p:nvSpPr>
            <p:spPr>
              <a:xfrm>
                <a:off x="2230030" y="5557837"/>
                <a:ext cx="2570570" cy="584775"/>
              </a:xfrm>
              <a:prstGeom prst="rect">
                <a:avLst/>
              </a:prstGeom>
              <a:noFill/>
            </p:spPr>
            <p:txBody>
              <a:bodyPr wrap="square" rtlCol="0">
                <a:spAutoFit/>
              </a:bodyPr>
              <a:lstStyle/>
              <a:p>
                <a14:m>
                  <m:oMath xmlns:m="http://schemas.openxmlformats.org/officeDocument/2006/math">
                    <m:r>
                      <a:rPr lang="en-US" sz="3200" b="0" i="1" smtClean="0">
                        <a:latin typeface="Cambria Math" panose="02040503050406030204" pitchFamily="18" charset="0"/>
                      </a:rPr>
                      <m:t>𝑉𝑒𝑟𝑖𝑓𝑦</m:t>
                    </m:r>
                    <m:r>
                      <a:rPr lang="en-IL" sz="3200" i="1" smtClean="0">
                        <a:latin typeface="Cambria Math" panose="02040503050406030204" pitchFamily="18" charset="0"/>
                      </a:rPr>
                      <m:t> </m:t>
                    </m:r>
                  </m:oMath>
                </a14:m>
                <a:r>
                  <a:rPr lang="en-IL" sz="3200" dirty="0"/>
                  <a:t>(</a:t>
                </a:r>
                <a14:m>
                  <m:oMath xmlns:m="http://schemas.openxmlformats.org/officeDocument/2006/math">
                    <m:r>
                      <a:rPr lang="en-US" sz="3200" b="0" i="1" smtClean="0">
                        <a:latin typeface="Cambria Math" panose="02040503050406030204" pitchFamily="18" charset="0"/>
                      </a:rPr>
                      <m:t>|$</m:t>
                    </m:r>
                    <m:r>
                      <a:rPr lang="en-US" sz="3200" b="0" i="1" dirty="0" smtClean="0">
                        <a:latin typeface="Cambria Math" panose="02040503050406030204" pitchFamily="18" charset="0"/>
                        <a:ea typeface="+mn-lt"/>
                        <a:cs typeface="+mn-lt"/>
                      </a:rPr>
                      <m:t>⟩</m:t>
                    </m:r>
                  </m:oMath>
                </a14:m>
                <a:r>
                  <a:rPr lang="en-IL" sz="3200" dirty="0"/>
                  <a:t>)</a:t>
                </a:r>
              </a:p>
            </p:txBody>
          </p:sp>
        </mc:Choice>
        <mc:Fallback xmlns="">
          <p:sp>
            <p:nvSpPr>
              <p:cNvPr id="15" name="TextBox 14">
                <a:extLst>
                  <a:ext uri="{FF2B5EF4-FFF2-40B4-BE49-F238E27FC236}">
                    <a16:creationId xmlns:a16="http://schemas.microsoft.com/office/drawing/2014/main" id="{3BE982CD-06D6-431C-71D3-44776D9DA6FD}"/>
                  </a:ext>
                </a:extLst>
              </p:cNvPr>
              <p:cNvSpPr txBox="1">
                <a:spLocks noRot="1" noChangeAspect="1" noMove="1" noResize="1" noEditPoints="1" noAdjustHandles="1" noChangeArrowheads="1" noChangeShapeType="1" noTextEdit="1"/>
              </p:cNvSpPr>
              <p:nvPr/>
            </p:nvSpPr>
            <p:spPr>
              <a:xfrm>
                <a:off x="2230030" y="5557837"/>
                <a:ext cx="2570570" cy="584775"/>
              </a:xfrm>
              <a:prstGeom prst="rect">
                <a:avLst/>
              </a:prstGeom>
              <a:blipFill>
                <a:blip r:embed="rId7"/>
                <a:stretch>
                  <a:fillRect l="-3431" t="-12766" b="-31915"/>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83E12914-8177-7CDC-9020-F19E81BBB332}"/>
              </a:ext>
            </a:extLst>
          </p:cNvPr>
          <p:cNvCxnSpPr>
            <a:cxnSpLocks/>
            <a:stCxn id="15" idx="3"/>
          </p:cNvCxnSpPr>
          <p:nvPr/>
        </p:nvCxnSpPr>
        <p:spPr>
          <a:xfrm flipV="1">
            <a:off x="4800600" y="5454234"/>
            <a:ext cx="1069822" cy="395991"/>
          </a:xfrm>
          <a:prstGeom prst="straightConnector1">
            <a:avLst/>
          </a:prstGeom>
          <a:ln w="41275">
            <a:tailEnd type="triangle"/>
          </a:ln>
        </p:spPr>
        <p:style>
          <a:lnRef idx="2">
            <a:schemeClr val="accent1"/>
          </a:lnRef>
          <a:fillRef idx="0">
            <a:schemeClr val="accent1"/>
          </a:fillRef>
          <a:effectRef idx="1">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EEA2BAFA-5DB6-134D-4A2C-359E04E63E8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759751" y="5047148"/>
            <a:ext cx="870857" cy="649514"/>
          </a:xfrm>
          <a:prstGeom prst="rect">
            <a:avLst/>
          </a:prstGeom>
        </p:spPr>
      </p:pic>
      <p:pic>
        <p:nvPicPr>
          <p:cNvPr id="18" name="Picture 17" descr="Icon&#10;&#10;Description automatically generated">
            <a:extLst>
              <a:ext uri="{FF2B5EF4-FFF2-40B4-BE49-F238E27FC236}">
                <a16:creationId xmlns:a16="http://schemas.microsoft.com/office/drawing/2014/main" id="{4749EE13-D946-698A-E662-0B0FECF49A13}"/>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916062" y="5817855"/>
            <a:ext cx="649514" cy="649514"/>
          </a:xfrm>
          <a:prstGeom prst="rect">
            <a:avLst/>
          </a:prstGeom>
        </p:spPr>
      </p:pic>
      <p:cxnSp>
        <p:nvCxnSpPr>
          <p:cNvPr id="19" name="Straight Arrow Connector 18">
            <a:extLst>
              <a:ext uri="{FF2B5EF4-FFF2-40B4-BE49-F238E27FC236}">
                <a16:creationId xmlns:a16="http://schemas.microsoft.com/office/drawing/2014/main" id="{A4271421-607E-EC88-005A-278E8F41C538}"/>
              </a:ext>
            </a:extLst>
          </p:cNvPr>
          <p:cNvCxnSpPr>
            <a:cxnSpLocks/>
            <a:stCxn id="15" idx="3"/>
            <a:endCxn id="18" idx="1"/>
          </p:cNvCxnSpPr>
          <p:nvPr/>
        </p:nvCxnSpPr>
        <p:spPr>
          <a:xfrm>
            <a:off x="4800600" y="5850225"/>
            <a:ext cx="1115462" cy="292387"/>
          </a:xfrm>
          <a:prstGeom prst="straightConnector1">
            <a:avLst/>
          </a:prstGeom>
          <a:ln w="412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2219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03BA-4D84-CE48-BBAF-37C0BC7C3493}"/>
              </a:ext>
            </a:extLst>
          </p:cNvPr>
          <p:cNvSpPr>
            <a:spLocks noGrp="1"/>
          </p:cNvSpPr>
          <p:nvPr>
            <p:ph type="title"/>
          </p:nvPr>
        </p:nvSpPr>
        <p:spPr/>
        <p:txBody>
          <a:bodyPr/>
          <a:lstStyle/>
          <a:p>
            <a:r>
              <a:rPr lang="en-US" dirty="0"/>
              <a:t>How did it all start?</a:t>
            </a:r>
          </a:p>
        </p:txBody>
      </p:sp>
      <p:sp>
        <p:nvSpPr>
          <p:cNvPr id="3" name="Content Placeholder 2">
            <a:extLst>
              <a:ext uri="{FF2B5EF4-FFF2-40B4-BE49-F238E27FC236}">
                <a16:creationId xmlns:a16="http://schemas.microsoft.com/office/drawing/2014/main" id="{76043BE3-A3F7-484C-A497-03A6F4E9435A}"/>
              </a:ext>
            </a:extLst>
          </p:cNvPr>
          <p:cNvSpPr>
            <a:spLocks noGrp="1"/>
          </p:cNvSpPr>
          <p:nvPr>
            <p:ph idx="1"/>
          </p:nvPr>
        </p:nvSpPr>
        <p:spPr>
          <a:xfrm>
            <a:off x="2589212" y="1495166"/>
            <a:ext cx="7727139" cy="5276335"/>
          </a:xfrm>
        </p:spPr>
        <p:txBody>
          <a:bodyPr>
            <a:normAutofit fontScale="92500" lnSpcReduction="10000"/>
          </a:bodyPr>
          <a:lstStyle/>
          <a:p>
            <a:r>
              <a:rPr lang="en-US" sz="2400" dirty="0"/>
              <a:t>40-60’s: Quantum mechanics is hard to simulate on a classical computer</a:t>
            </a:r>
            <a:br>
              <a:rPr lang="en-US" sz="2400" dirty="0"/>
            </a:br>
            <a:endParaRPr lang="en-US" sz="2400" dirty="0"/>
          </a:p>
          <a:p>
            <a:r>
              <a:rPr lang="en-US" sz="2400" dirty="0"/>
              <a:t>70’s: Unknown quantum states are hard to clone. We can build unforgeable money using them.</a:t>
            </a:r>
          </a:p>
          <a:p>
            <a:endParaRPr lang="en-US" sz="2400" dirty="0"/>
          </a:p>
          <a:p>
            <a:r>
              <a:rPr lang="en-US" sz="2400" dirty="0"/>
              <a:t>80’s: If it’s hard to simulate, we can use it to build a quantum computer, which (might) have more power than a classical computer.</a:t>
            </a:r>
          </a:p>
          <a:p>
            <a:endParaRPr lang="en-US" sz="2400" dirty="0"/>
          </a:p>
          <a:p>
            <a:r>
              <a:rPr lang="en-US" sz="2400" dirty="0"/>
              <a:t>90’s: Yes! Quantum computers can solve certain computational problems (such as Factoring) efficiently, for which there is no (existing) classical efficient algorithm.</a:t>
            </a:r>
          </a:p>
          <a:p>
            <a:pPr marL="342900" indent="-342900" algn="l" defTabSz="457200" rtl="0" eaLnBrk="1" latinLnBrk="0" hangingPunct="1">
              <a:spcBef>
                <a:spcPts val="1000"/>
              </a:spcBef>
              <a:spcAft>
                <a:spcPts val="0"/>
              </a:spcAft>
              <a:buClr>
                <a:schemeClr val="accent1"/>
              </a:buClr>
              <a:buFont typeface="Wingdings 3" charset="2"/>
              <a:buChar char=""/>
            </a:pPr>
            <a:endParaRPr lang="en-US" sz="1600" dirty="0"/>
          </a:p>
        </p:txBody>
      </p:sp>
      <p:pic>
        <p:nvPicPr>
          <p:cNvPr id="5" name="Picture 4">
            <a:extLst>
              <a:ext uri="{FF2B5EF4-FFF2-40B4-BE49-F238E27FC236}">
                <a16:creationId xmlns:a16="http://schemas.microsoft.com/office/drawing/2014/main" id="{3ACBBBBF-6393-9245-9C8C-2A54A16DD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611" y="4449434"/>
            <a:ext cx="1988643" cy="2464708"/>
          </a:xfrm>
          <a:prstGeom prst="rect">
            <a:avLst/>
          </a:prstGeom>
        </p:spPr>
      </p:pic>
      <p:pic>
        <p:nvPicPr>
          <p:cNvPr id="7" name="Picture 6">
            <a:extLst>
              <a:ext uri="{FF2B5EF4-FFF2-40B4-BE49-F238E27FC236}">
                <a16:creationId xmlns:a16="http://schemas.microsoft.com/office/drawing/2014/main" id="{23E97D50-A5C5-5E49-96AC-4DD7B3D7D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17" y="3190464"/>
            <a:ext cx="1988643" cy="2125397"/>
          </a:xfrm>
          <a:prstGeom prst="rect">
            <a:avLst/>
          </a:prstGeom>
        </p:spPr>
      </p:pic>
      <p:pic>
        <p:nvPicPr>
          <p:cNvPr id="11" name="Picture 10">
            <a:extLst>
              <a:ext uri="{FF2B5EF4-FFF2-40B4-BE49-F238E27FC236}">
                <a16:creationId xmlns:a16="http://schemas.microsoft.com/office/drawing/2014/main" id="{E5EFB4D9-8438-2647-A6D3-6FCA7AEBAA97}"/>
              </a:ext>
            </a:extLst>
          </p:cNvPr>
          <p:cNvPicPr>
            <a:picLocks noChangeAspect="1"/>
          </p:cNvPicPr>
          <p:nvPr/>
        </p:nvPicPr>
        <p:blipFill>
          <a:blip r:embed="rId4"/>
          <a:stretch>
            <a:fillRect/>
          </a:stretch>
        </p:blipFill>
        <p:spPr>
          <a:xfrm>
            <a:off x="210065" y="1513341"/>
            <a:ext cx="2525887" cy="1198094"/>
          </a:xfrm>
          <a:prstGeom prst="rect">
            <a:avLst/>
          </a:prstGeom>
        </p:spPr>
      </p:pic>
      <p:sp>
        <p:nvSpPr>
          <p:cNvPr id="8" name="TextBox 7">
            <a:extLst>
              <a:ext uri="{FF2B5EF4-FFF2-40B4-BE49-F238E27FC236}">
                <a16:creationId xmlns:a16="http://schemas.microsoft.com/office/drawing/2014/main" id="{9D020778-9C53-7AF6-5EEE-4F318DD7164C}"/>
              </a:ext>
            </a:extLst>
          </p:cNvPr>
          <p:cNvSpPr txBox="1"/>
          <p:nvPr/>
        </p:nvSpPr>
        <p:spPr>
          <a:xfrm>
            <a:off x="2898913" y="4327699"/>
            <a:ext cx="6195390" cy="369332"/>
          </a:xfrm>
          <a:prstGeom prst="rect">
            <a:avLst/>
          </a:prstGeom>
          <a:noFill/>
        </p:spPr>
        <p:txBody>
          <a:bodyPr wrap="square">
            <a:spAutoFit/>
          </a:bodyPr>
          <a:lstStyle/>
          <a:p>
            <a:endParaRPr lang="en-US" dirty="0"/>
          </a:p>
        </p:txBody>
      </p:sp>
      <p:pic>
        <p:nvPicPr>
          <p:cNvPr id="12" name="Picture 11">
            <a:extLst>
              <a:ext uri="{FF2B5EF4-FFF2-40B4-BE49-F238E27FC236}">
                <a16:creationId xmlns:a16="http://schemas.microsoft.com/office/drawing/2014/main" id="{3D08D66E-2EA4-B424-6BA0-F7540CFAED67}"/>
              </a:ext>
            </a:extLst>
          </p:cNvPr>
          <p:cNvPicPr>
            <a:picLocks noChangeAspect="1"/>
          </p:cNvPicPr>
          <p:nvPr/>
        </p:nvPicPr>
        <p:blipFill>
          <a:blip r:embed="rId5"/>
          <a:stretch>
            <a:fillRect/>
          </a:stretch>
        </p:blipFill>
        <p:spPr>
          <a:xfrm>
            <a:off x="10048607" y="2146422"/>
            <a:ext cx="2143393" cy="2091477"/>
          </a:xfrm>
          <a:prstGeom prst="rect">
            <a:avLst/>
          </a:prstGeom>
        </p:spPr>
      </p:pic>
    </p:spTree>
    <p:extLst>
      <p:ext uri="{BB962C8B-B14F-4D97-AF65-F5344CB8AC3E}">
        <p14:creationId xmlns:p14="http://schemas.microsoft.com/office/powerpoint/2010/main" val="169170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9F05E-1AFC-105B-16B2-8A9CCFD4F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34649C-7E18-C34A-7471-73965DC6C9DD}"/>
              </a:ext>
            </a:extLst>
          </p:cNvPr>
          <p:cNvSpPr>
            <a:spLocks noGrp="1"/>
          </p:cNvSpPr>
          <p:nvPr>
            <p:ph type="title"/>
          </p:nvPr>
        </p:nvSpPr>
        <p:spPr/>
        <p:txBody>
          <a:bodyPr/>
          <a:lstStyle/>
          <a:p>
            <a:r>
              <a:rPr lang="en-US" dirty="0"/>
              <a:t>Unforgeable Money scheme</a:t>
            </a:r>
          </a:p>
        </p:txBody>
      </p:sp>
      <p:pic>
        <p:nvPicPr>
          <p:cNvPr id="7" name="Graphic 6" descr="User">
            <a:extLst>
              <a:ext uri="{FF2B5EF4-FFF2-40B4-BE49-F238E27FC236}">
                <a16:creationId xmlns:a16="http://schemas.microsoft.com/office/drawing/2014/main" id="{BB43AC6A-72DD-B3F5-466C-BB5359C7723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34856" y="3003311"/>
            <a:ext cx="665573" cy="803782"/>
          </a:xfrm>
          <a:prstGeom prst="rect">
            <a:avLst/>
          </a:prstGeom>
        </p:spPr>
      </p:pic>
      <p:sp>
        <p:nvSpPr>
          <p:cNvPr id="11" name="Right Arrow 10">
            <a:extLst>
              <a:ext uri="{FF2B5EF4-FFF2-40B4-BE49-F238E27FC236}">
                <a16:creationId xmlns:a16="http://schemas.microsoft.com/office/drawing/2014/main" id="{89E167F5-B9BD-81C3-34D9-FE57E8393642}"/>
              </a:ext>
            </a:extLst>
          </p:cNvPr>
          <p:cNvSpPr/>
          <p:nvPr/>
        </p:nvSpPr>
        <p:spPr>
          <a:xfrm>
            <a:off x="5508265" y="3337632"/>
            <a:ext cx="1632491" cy="2982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20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2783853-0522-BE86-D5F0-6509338D7593}"/>
                  </a:ext>
                </a:extLst>
              </p:cNvPr>
              <p:cNvSpPr txBox="1"/>
              <p:nvPr/>
            </p:nvSpPr>
            <p:spPr>
              <a:xfrm>
                <a:off x="5228427" y="2987934"/>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IL" sz="2800" dirty="0"/>
              </a:p>
            </p:txBody>
          </p:sp>
        </mc:Choice>
        <mc:Fallback xmlns="">
          <p:sp>
            <p:nvSpPr>
              <p:cNvPr id="12" name="TextBox 11">
                <a:extLst>
                  <a:ext uri="{FF2B5EF4-FFF2-40B4-BE49-F238E27FC236}">
                    <a16:creationId xmlns:a16="http://schemas.microsoft.com/office/drawing/2014/main" id="{92783853-0522-BE86-D5F0-6509338D7593}"/>
                  </a:ext>
                </a:extLst>
              </p:cNvPr>
              <p:cNvSpPr txBox="1">
                <a:spLocks noRot="1" noChangeAspect="1" noMove="1" noResize="1" noEditPoints="1" noAdjustHandles="1" noChangeArrowheads="1" noChangeShapeType="1" noTextEdit="1"/>
              </p:cNvSpPr>
              <p:nvPr/>
            </p:nvSpPr>
            <p:spPr>
              <a:xfrm>
                <a:off x="5228427" y="2987934"/>
                <a:ext cx="1771651" cy="430887"/>
              </a:xfrm>
              <a:prstGeom prst="rect">
                <a:avLst/>
              </a:prstGeom>
              <a:blipFill>
                <a:blip r:embed="rId3"/>
                <a:stretch>
                  <a:fillRect b="-1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CA9CD9F-77DA-1706-D18D-933CA63D626E}"/>
                  </a:ext>
                </a:extLst>
              </p:cNvPr>
              <p:cNvSpPr txBox="1"/>
              <p:nvPr/>
            </p:nvSpPr>
            <p:spPr>
              <a:xfrm>
                <a:off x="9461686" y="3126433"/>
                <a:ext cx="257057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𝑉𝑒𝑟𝑖𝑓𝑦</m:t>
                      </m:r>
                      <m:r>
                        <a:rPr lang="en-IL" sz="3200" i="1" smtClean="0">
                          <a:latin typeface="Cambria Math" panose="02040503050406030204" pitchFamily="18" charset="0"/>
                        </a:rPr>
                        <m:t> </m:t>
                      </m:r>
                    </m:oMath>
                  </m:oMathPara>
                </a14:m>
                <a:endParaRPr lang="en-IL" sz="3200" dirty="0"/>
              </a:p>
            </p:txBody>
          </p:sp>
        </mc:Choice>
        <mc:Fallback xmlns="">
          <p:sp>
            <p:nvSpPr>
              <p:cNvPr id="15" name="TextBox 14">
                <a:extLst>
                  <a:ext uri="{FF2B5EF4-FFF2-40B4-BE49-F238E27FC236}">
                    <a16:creationId xmlns:a16="http://schemas.microsoft.com/office/drawing/2014/main" id="{3CA9CD9F-77DA-1706-D18D-933CA63D626E}"/>
                  </a:ext>
                </a:extLst>
              </p:cNvPr>
              <p:cNvSpPr txBox="1">
                <a:spLocks noRot="1" noChangeAspect="1" noMove="1" noResize="1" noEditPoints="1" noAdjustHandles="1" noChangeArrowheads="1" noChangeShapeType="1" noTextEdit="1"/>
              </p:cNvSpPr>
              <p:nvPr/>
            </p:nvSpPr>
            <p:spPr>
              <a:xfrm>
                <a:off x="9461686" y="3126433"/>
                <a:ext cx="2570570" cy="584775"/>
              </a:xfrm>
              <a:prstGeom prst="rect">
                <a:avLst/>
              </a:prstGeom>
              <a:blipFill>
                <a:blip r:embed="rId4"/>
                <a:stretch>
                  <a:fillRect b="-25532"/>
                </a:stretch>
              </a:blipFill>
            </p:spPr>
            <p:txBody>
              <a:bodyPr/>
              <a:lstStyle/>
              <a:p>
                <a:r>
                  <a:rPr lang="en-US">
                    <a:noFill/>
                  </a:rPr>
                  <a:t> </a:t>
                </a:r>
              </a:p>
            </p:txBody>
          </p:sp>
        </mc:Fallback>
      </mc:AlternateContent>
      <p:pic>
        <p:nvPicPr>
          <p:cNvPr id="17" name="Picture 16" descr="Icon&#10;&#10;Description automatically generated">
            <a:extLst>
              <a:ext uri="{FF2B5EF4-FFF2-40B4-BE49-F238E27FC236}">
                <a16:creationId xmlns:a16="http://schemas.microsoft.com/office/drawing/2014/main" id="{A4FDE281-029C-EF46-FC89-6FFEC020144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26485" y="2433899"/>
            <a:ext cx="870857" cy="649514"/>
          </a:xfrm>
          <a:prstGeom prst="rect">
            <a:avLst/>
          </a:prstGeom>
        </p:spPr>
      </p:pic>
      <p:pic>
        <p:nvPicPr>
          <p:cNvPr id="4" name="Picture 3" descr="Red horns on a black background&#10;&#10;Description automatically generated">
            <a:extLst>
              <a:ext uri="{FF2B5EF4-FFF2-40B4-BE49-F238E27FC236}">
                <a16:creationId xmlns:a16="http://schemas.microsoft.com/office/drawing/2014/main" id="{79CB9ABC-B3B8-1722-BF2A-EF95CC2B253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189286" y="2791534"/>
            <a:ext cx="546098" cy="546098"/>
          </a:xfrm>
          <a:prstGeom prst="rect">
            <a:avLst/>
          </a:prstGeom>
        </p:spPr>
      </p:pic>
      <p:sp>
        <p:nvSpPr>
          <p:cNvPr id="20" name="Right Arrow 19">
            <a:extLst>
              <a:ext uri="{FF2B5EF4-FFF2-40B4-BE49-F238E27FC236}">
                <a16:creationId xmlns:a16="http://schemas.microsoft.com/office/drawing/2014/main" id="{F3F72B4F-F8D0-457D-F883-5086B72BCAE1}"/>
              </a:ext>
            </a:extLst>
          </p:cNvPr>
          <p:cNvSpPr/>
          <p:nvPr/>
        </p:nvSpPr>
        <p:spPr>
          <a:xfrm rot="20506231">
            <a:off x="7857277" y="3056931"/>
            <a:ext cx="1557338" cy="254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2000"/>
          </a:p>
        </p:txBody>
      </p:sp>
      <p:sp>
        <p:nvSpPr>
          <p:cNvPr id="21" name="Right Arrow 20">
            <a:extLst>
              <a:ext uri="{FF2B5EF4-FFF2-40B4-BE49-F238E27FC236}">
                <a16:creationId xmlns:a16="http://schemas.microsoft.com/office/drawing/2014/main" id="{45449355-D147-8760-58DD-7B0CFDE2968D}"/>
              </a:ext>
            </a:extLst>
          </p:cNvPr>
          <p:cNvSpPr/>
          <p:nvPr/>
        </p:nvSpPr>
        <p:spPr>
          <a:xfrm rot="1107598">
            <a:off x="7847999" y="3685953"/>
            <a:ext cx="1557338" cy="254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200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62E770-EC36-4610-6CDE-20B54BABAE10}"/>
                  </a:ext>
                </a:extLst>
              </p:cNvPr>
              <p:cNvSpPr txBox="1"/>
              <p:nvPr/>
            </p:nvSpPr>
            <p:spPr>
              <a:xfrm>
                <a:off x="8781636" y="3754228"/>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IL" sz="2800" dirty="0"/>
              </a:p>
            </p:txBody>
          </p:sp>
        </mc:Choice>
        <mc:Fallback xmlns="">
          <p:sp>
            <p:nvSpPr>
              <p:cNvPr id="22" name="TextBox 21">
                <a:extLst>
                  <a:ext uri="{FF2B5EF4-FFF2-40B4-BE49-F238E27FC236}">
                    <a16:creationId xmlns:a16="http://schemas.microsoft.com/office/drawing/2014/main" id="{F362E770-EC36-4610-6CDE-20B54BABAE10}"/>
                  </a:ext>
                </a:extLst>
              </p:cNvPr>
              <p:cNvSpPr txBox="1">
                <a:spLocks noRot="1" noChangeAspect="1" noMove="1" noResize="1" noEditPoints="1" noAdjustHandles="1" noChangeArrowheads="1" noChangeShapeType="1" noTextEdit="1"/>
              </p:cNvSpPr>
              <p:nvPr/>
            </p:nvSpPr>
            <p:spPr>
              <a:xfrm>
                <a:off x="8781636" y="3754228"/>
                <a:ext cx="1771651" cy="430887"/>
              </a:xfrm>
              <a:prstGeom prst="rect">
                <a:avLst/>
              </a:prstGeom>
              <a:blipFill>
                <a:blip r:embed="rId9"/>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09608B5-9F1D-F7C5-FF94-B9909F5B3D37}"/>
                  </a:ext>
                </a:extLst>
              </p:cNvPr>
              <p:cNvSpPr txBox="1"/>
              <p:nvPr/>
            </p:nvSpPr>
            <p:spPr>
              <a:xfrm>
                <a:off x="8767347" y="2693562"/>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IL" sz="2800" dirty="0"/>
              </a:p>
            </p:txBody>
          </p:sp>
        </mc:Choice>
        <mc:Fallback xmlns="">
          <p:sp>
            <p:nvSpPr>
              <p:cNvPr id="23" name="TextBox 22">
                <a:extLst>
                  <a:ext uri="{FF2B5EF4-FFF2-40B4-BE49-F238E27FC236}">
                    <a16:creationId xmlns:a16="http://schemas.microsoft.com/office/drawing/2014/main" id="{609608B5-9F1D-F7C5-FF94-B9909F5B3D37}"/>
                  </a:ext>
                </a:extLst>
              </p:cNvPr>
              <p:cNvSpPr txBox="1">
                <a:spLocks noRot="1" noChangeAspect="1" noMove="1" noResize="1" noEditPoints="1" noAdjustHandles="1" noChangeArrowheads="1" noChangeShapeType="1" noTextEdit="1"/>
              </p:cNvSpPr>
              <p:nvPr/>
            </p:nvSpPr>
            <p:spPr>
              <a:xfrm>
                <a:off x="8767347" y="2693562"/>
                <a:ext cx="1771651" cy="430887"/>
              </a:xfrm>
              <a:prstGeom prst="rect">
                <a:avLst/>
              </a:prstGeom>
              <a:blipFill>
                <a:blip r:embed="rId10"/>
                <a:stretch>
                  <a:fillRect b="-17143"/>
                </a:stretch>
              </a:blipFill>
            </p:spPr>
            <p:txBody>
              <a:bodyPr/>
              <a:lstStyle/>
              <a:p>
                <a:r>
                  <a:rPr lang="en-US">
                    <a:noFill/>
                  </a:rPr>
                  <a:t> </a:t>
                </a:r>
              </a:p>
            </p:txBody>
          </p:sp>
        </mc:Fallback>
      </mc:AlternateContent>
      <p:pic>
        <p:nvPicPr>
          <p:cNvPr id="25" name="Picture 24" descr="Icon&#10;&#10;Description automatically generated">
            <a:extLst>
              <a:ext uri="{FF2B5EF4-FFF2-40B4-BE49-F238E27FC236}">
                <a16:creationId xmlns:a16="http://schemas.microsoft.com/office/drawing/2014/main" id="{D16E907E-416B-8493-D5FC-7B48DE90063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25341" y="3917333"/>
            <a:ext cx="870857" cy="649514"/>
          </a:xfrm>
          <a:prstGeom prst="rect">
            <a:avLst/>
          </a:prstGeom>
        </p:spPr>
      </p:pic>
      <p:pic>
        <p:nvPicPr>
          <p:cNvPr id="26" name="Picture 25" descr="Icon&#10;&#10;Description automatically generated">
            <a:extLst>
              <a:ext uri="{FF2B5EF4-FFF2-40B4-BE49-F238E27FC236}">
                <a16:creationId xmlns:a16="http://schemas.microsoft.com/office/drawing/2014/main" id="{A511C34B-642C-87A1-E570-4D32D4ABA09C}"/>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7907565" y="2876561"/>
            <a:ext cx="1198572" cy="1198572"/>
          </a:xfrm>
          <a:prstGeom prst="rect">
            <a:avLst/>
          </a:prstGeom>
        </p:spPr>
      </p:pic>
      <p:pic>
        <p:nvPicPr>
          <p:cNvPr id="27" name="Graphic 26" descr="Bank">
            <a:extLst>
              <a:ext uri="{FF2B5EF4-FFF2-40B4-BE49-F238E27FC236}">
                <a16:creationId xmlns:a16="http://schemas.microsoft.com/office/drawing/2014/main" id="{DECBBCA0-E034-3598-CE3E-69EB8A7FEA30}"/>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2230030" y="1804983"/>
            <a:ext cx="3059051" cy="3128963"/>
          </a:xfrm>
          <a:prstGeom prst="rect">
            <a:avLst/>
          </a:prstGeom>
        </p:spPr>
      </p:pic>
      <p:sp>
        <p:nvSpPr>
          <p:cNvPr id="28" name="TextBox 27">
            <a:extLst>
              <a:ext uri="{FF2B5EF4-FFF2-40B4-BE49-F238E27FC236}">
                <a16:creationId xmlns:a16="http://schemas.microsoft.com/office/drawing/2014/main" id="{FEEF7CD3-98DD-064C-4EFE-86B3434F6027}"/>
              </a:ext>
            </a:extLst>
          </p:cNvPr>
          <p:cNvSpPr txBox="1"/>
          <p:nvPr/>
        </p:nvSpPr>
        <p:spPr>
          <a:xfrm>
            <a:off x="1871486" y="5028526"/>
            <a:ext cx="10257183"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Classically any money state can be cloned to forge!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Using Quantum states as money states?</a:t>
            </a:r>
          </a:p>
          <a:p>
            <a:pPr marL="800100" lvl="1" indent="-342900">
              <a:buFont typeface="Arial" panose="020B0604020202020204" pitchFamily="34" charset="0"/>
              <a:buChar char="•"/>
            </a:pPr>
            <a:r>
              <a:rPr lang="en-US" sz="2400" dirty="0"/>
              <a:t>No -cloning.</a:t>
            </a:r>
          </a:p>
        </p:txBody>
      </p:sp>
      <p:pic>
        <p:nvPicPr>
          <p:cNvPr id="29" name="Picture 28">
            <a:extLst>
              <a:ext uri="{FF2B5EF4-FFF2-40B4-BE49-F238E27FC236}">
                <a16:creationId xmlns:a16="http://schemas.microsoft.com/office/drawing/2014/main" id="{BECAF590-6EF6-32A3-3BAC-83B9C7689FB2}"/>
              </a:ext>
            </a:extLst>
          </p:cNvPr>
          <p:cNvPicPr>
            <a:picLocks noChangeAspect="1"/>
          </p:cNvPicPr>
          <p:nvPr/>
        </p:nvPicPr>
        <p:blipFill>
          <a:blip r:embed="rId14"/>
          <a:stretch>
            <a:fillRect/>
          </a:stretch>
        </p:blipFill>
        <p:spPr>
          <a:xfrm>
            <a:off x="10057688" y="5046232"/>
            <a:ext cx="1877019" cy="1826611"/>
          </a:xfrm>
          <a:prstGeom prst="rect">
            <a:avLst/>
          </a:prstGeom>
        </p:spPr>
      </p:pic>
      <p:pic>
        <p:nvPicPr>
          <p:cNvPr id="30" name="Picture 29" descr="Icon&#10;&#10;Description automatically generated">
            <a:extLst>
              <a:ext uri="{FF2B5EF4-FFF2-40B4-BE49-F238E27FC236}">
                <a16:creationId xmlns:a16="http://schemas.microsoft.com/office/drawing/2014/main" id="{A200F2E6-60BF-5EDA-03F8-A6212B05AB24}"/>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421704" y="400845"/>
            <a:ext cx="1198572" cy="1198572"/>
          </a:xfrm>
          <a:prstGeom prst="rect">
            <a:avLst/>
          </a:prstGeom>
        </p:spPr>
      </p:pic>
    </p:spTree>
    <p:extLst>
      <p:ext uri="{BB962C8B-B14F-4D97-AF65-F5344CB8AC3E}">
        <p14:creationId xmlns:p14="http://schemas.microsoft.com/office/powerpoint/2010/main" val="102109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388A5-3A95-B34C-420E-CFB4C6C31C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28A74-E005-4CE1-654C-89908C54ACF7}"/>
              </a:ext>
            </a:extLst>
          </p:cNvPr>
          <p:cNvSpPr>
            <a:spLocks noGrp="1"/>
          </p:cNvSpPr>
          <p:nvPr>
            <p:ph type="title"/>
          </p:nvPr>
        </p:nvSpPr>
        <p:spPr>
          <a:xfrm>
            <a:off x="1643269" y="383992"/>
            <a:ext cx="9145725" cy="1280890"/>
          </a:xfrm>
        </p:spPr>
        <p:txBody>
          <a:bodyPr/>
          <a:lstStyle/>
          <a:p>
            <a:pPr algn="ctr"/>
            <a:r>
              <a:rPr lang="en-US" dirty="0"/>
              <a:t>Private Quantum Money scheme</a:t>
            </a:r>
            <a:br>
              <a:rPr lang="en-US" dirty="0"/>
            </a:br>
            <a:r>
              <a:rPr lang="en-US" dirty="0">
                <a:solidFill>
                  <a:srgbClr val="0B032E"/>
                </a:solidFill>
                <a:latin typeface="Times New Roman" panose="02020603050405020304" pitchFamily="18" charset="0"/>
                <a:cs typeface="Times New Roman" panose="02020603050405020304" pitchFamily="18" charset="0"/>
              </a:rPr>
              <a:t>(Keygen, Mint, Verify)</a:t>
            </a:r>
          </a:p>
        </p:txBody>
      </p:sp>
      <p:pic>
        <p:nvPicPr>
          <p:cNvPr id="7" name="Graphic 6" descr="User">
            <a:extLst>
              <a:ext uri="{FF2B5EF4-FFF2-40B4-BE49-F238E27FC236}">
                <a16:creationId xmlns:a16="http://schemas.microsoft.com/office/drawing/2014/main" id="{188199EF-DDF9-3F0E-FEB3-E10DBD79815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34856" y="3003311"/>
            <a:ext cx="665573" cy="803782"/>
          </a:xfrm>
          <a:prstGeom prst="rect">
            <a:avLst/>
          </a:prstGeom>
        </p:spPr>
      </p:pic>
      <p:sp>
        <p:nvSpPr>
          <p:cNvPr id="11" name="Right Arrow 10">
            <a:extLst>
              <a:ext uri="{FF2B5EF4-FFF2-40B4-BE49-F238E27FC236}">
                <a16:creationId xmlns:a16="http://schemas.microsoft.com/office/drawing/2014/main" id="{B8176F36-E52B-C77B-2A26-BAD4D743D311}"/>
              </a:ext>
            </a:extLst>
          </p:cNvPr>
          <p:cNvSpPr/>
          <p:nvPr/>
        </p:nvSpPr>
        <p:spPr>
          <a:xfrm>
            <a:off x="5508265" y="3337632"/>
            <a:ext cx="1632491" cy="2982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20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223571-DE9B-6F3F-B56F-641174D00841}"/>
                  </a:ext>
                </a:extLst>
              </p:cNvPr>
              <p:cNvSpPr txBox="1"/>
              <p:nvPr/>
            </p:nvSpPr>
            <p:spPr>
              <a:xfrm>
                <a:off x="5228427" y="2987934"/>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m:t>
                      </m:r>
                      <m:r>
                        <a:rPr lang="en-US" sz="2800" i="1" dirty="0">
                          <a:latin typeface="Cambria Math" panose="02040503050406030204" pitchFamily="18" charset="0"/>
                          <a:ea typeface="+mn-lt"/>
                          <a:cs typeface="+mn-lt"/>
                        </a:rPr>
                        <m:t>⟩</m:t>
                      </m:r>
                    </m:oMath>
                  </m:oMathPara>
                </a14:m>
                <a:endParaRPr lang="en-IL" sz="2800" dirty="0"/>
              </a:p>
            </p:txBody>
          </p:sp>
        </mc:Choice>
        <mc:Fallback xmlns="">
          <p:sp>
            <p:nvSpPr>
              <p:cNvPr id="12" name="TextBox 11">
                <a:extLst>
                  <a:ext uri="{FF2B5EF4-FFF2-40B4-BE49-F238E27FC236}">
                    <a16:creationId xmlns:a16="http://schemas.microsoft.com/office/drawing/2014/main" id="{7E223571-DE9B-6F3F-B56F-641174D00841}"/>
                  </a:ext>
                </a:extLst>
              </p:cNvPr>
              <p:cNvSpPr txBox="1">
                <a:spLocks noRot="1" noChangeAspect="1" noMove="1" noResize="1" noEditPoints="1" noAdjustHandles="1" noChangeArrowheads="1" noChangeShapeType="1" noTextEdit="1"/>
              </p:cNvSpPr>
              <p:nvPr/>
            </p:nvSpPr>
            <p:spPr>
              <a:xfrm>
                <a:off x="5228427" y="2987934"/>
                <a:ext cx="1771651" cy="430887"/>
              </a:xfrm>
              <a:prstGeom prst="rect">
                <a:avLst/>
              </a:prstGeom>
              <a:blipFill>
                <a:blip r:embed="rId3"/>
                <a:stretch>
                  <a:fillRect b="-34286"/>
                </a:stretch>
              </a:blipFill>
            </p:spPr>
            <p:txBody>
              <a:bodyPr/>
              <a:lstStyle/>
              <a:p>
                <a:r>
                  <a:rPr lang="en-US">
                    <a:noFill/>
                  </a:rPr>
                  <a:t> </a:t>
                </a:r>
              </a:p>
            </p:txBody>
          </p:sp>
        </mc:Fallback>
      </mc:AlternateContent>
      <p:pic>
        <p:nvPicPr>
          <p:cNvPr id="27" name="Graphic 26" descr="Bank">
            <a:extLst>
              <a:ext uri="{FF2B5EF4-FFF2-40B4-BE49-F238E27FC236}">
                <a16:creationId xmlns:a16="http://schemas.microsoft.com/office/drawing/2014/main" id="{9E8FFA6A-1098-9494-0B8B-1B07363F806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0030" y="1804983"/>
            <a:ext cx="3059051" cy="312896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1B5F29-68C0-8C07-1D40-D1887C6AF06F}"/>
                  </a:ext>
                </a:extLst>
              </p:cNvPr>
              <p:cNvSpPr txBox="1"/>
              <p:nvPr/>
            </p:nvSpPr>
            <p:spPr>
              <a:xfrm>
                <a:off x="4124357" y="5839499"/>
                <a:ext cx="3136628"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rPr>
                        <m:t>𝑉𝑒𝑟𝑖𝑓𝑦</m:t>
                      </m:r>
                      <m:r>
                        <a:rPr lang="en-IL" sz="3200" i="1">
                          <a:latin typeface="Cambria Math" panose="02040503050406030204" pitchFamily="18" charset="0"/>
                        </a:rPr>
                        <m:t> </m:t>
                      </m:r>
                      <m:r>
                        <a:rPr lang="en-US" sz="3200">
                          <a:latin typeface="Cambria Math" panose="02040503050406030204" pitchFamily="18" charset="0"/>
                        </a:rPr>
                        <m:t>(</m:t>
                      </m:r>
                      <m:r>
                        <a:rPr lang="en-US" sz="3200" i="1">
                          <a:latin typeface="Cambria Math" panose="02040503050406030204" pitchFamily="18" charset="0"/>
                        </a:rPr>
                        <m:t>𝑘</m:t>
                      </m:r>
                      <m:r>
                        <a:rPr lang="en-US" sz="3200" i="1">
                          <a:latin typeface="Cambria Math" panose="02040503050406030204" pitchFamily="18" charset="0"/>
                        </a:rPr>
                        <m:t>,|$⟩</m:t>
                      </m:r>
                      <m:r>
                        <a:rPr lang="en-US" sz="3200" dirty="0">
                          <a:latin typeface="Cambria Math" panose="02040503050406030204" pitchFamily="18" charset="0"/>
                          <a:ea typeface="+mn-lt"/>
                          <a:cs typeface="+mn-lt"/>
                        </a:rPr>
                        <m:t>)</m:t>
                      </m:r>
                    </m:oMath>
                  </m:oMathPara>
                </a14:m>
                <a:endParaRPr lang="en-IL" sz="3200" dirty="0"/>
              </a:p>
              <a:p>
                <a:endParaRPr lang="en-IL" sz="3200" dirty="0"/>
              </a:p>
            </p:txBody>
          </p:sp>
        </mc:Choice>
        <mc:Fallback xmlns="">
          <p:sp>
            <p:nvSpPr>
              <p:cNvPr id="3" name="TextBox 2">
                <a:extLst>
                  <a:ext uri="{FF2B5EF4-FFF2-40B4-BE49-F238E27FC236}">
                    <a16:creationId xmlns:a16="http://schemas.microsoft.com/office/drawing/2014/main" id="{3B1B5F29-68C0-8C07-1D40-D1887C6AF06F}"/>
                  </a:ext>
                </a:extLst>
              </p:cNvPr>
              <p:cNvSpPr txBox="1">
                <a:spLocks noRot="1" noChangeAspect="1" noMove="1" noResize="1" noEditPoints="1" noAdjustHandles="1" noChangeArrowheads="1" noChangeShapeType="1" noTextEdit="1"/>
              </p:cNvSpPr>
              <p:nvPr/>
            </p:nvSpPr>
            <p:spPr>
              <a:xfrm>
                <a:off x="4124357" y="5839499"/>
                <a:ext cx="3136628" cy="1077218"/>
              </a:xfrm>
              <a:prstGeom prst="rect">
                <a:avLst/>
              </a:prstGeom>
              <a:blipFill>
                <a:blip r:embed="rId5"/>
                <a:stretch>
                  <a:fillRect l="-403" r="-4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071026-4CD5-A15E-9C9E-46003891A8B4}"/>
                  </a:ext>
                </a:extLst>
              </p:cNvPr>
              <p:cNvSpPr txBox="1"/>
              <p:nvPr/>
            </p:nvSpPr>
            <p:spPr>
              <a:xfrm>
                <a:off x="3660113" y="4541388"/>
                <a:ext cx="3136628" cy="1100366"/>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𝑘</m:t>
                      </m:r>
                      <m:r>
                        <a:rPr lang="en-US" sz="3200" b="0" i="1" smtClean="0">
                          <a:latin typeface="Cambria Math" panose="02040503050406030204" pitchFamily="18" charset="0"/>
                          <a:ea typeface="Cambria Math" panose="02040503050406030204" pitchFamily="18" charset="0"/>
                        </a:rPr>
                        <m:t>←</m:t>
                      </m:r>
                      <m:r>
                        <m:rPr>
                          <m:sty m:val="p"/>
                        </m:rPr>
                        <a:rPr lang="en-US" sz="3200" b="0" i="0" dirty="0" smtClean="0">
                          <a:latin typeface="Cambria Math" panose="02040503050406030204" pitchFamily="18" charset="0"/>
                          <a:ea typeface="Cambria Math" panose="02040503050406030204" pitchFamily="18" charset="0"/>
                        </a:rPr>
                        <m:t>Keygen</m:t>
                      </m:r>
                      <m:r>
                        <a:rPr lang="en-US" sz="3200" b="0" i="1" dirty="0" smtClean="0">
                          <a:latin typeface="Cambria Math" panose="02040503050406030204" pitchFamily="18" charset="0"/>
                          <a:ea typeface="Cambria Math" panose="02040503050406030204" pitchFamily="18" charset="0"/>
                        </a:rPr>
                        <m:t>(</m:t>
                      </m:r>
                      <m:sSup>
                        <m:sSupPr>
                          <m:ctrlPr>
                            <a:rPr lang="en-US" sz="3200" b="0" i="1" dirty="0" smtClean="0">
                              <a:latin typeface="Cambria Math" panose="02040503050406030204" pitchFamily="18" charset="0"/>
                              <a:ea typeface="Cambria Math" panose="02040503050406030204" pitchFamily="18" charset="0"/>
                            </a:rPr>
                          </m:ctrlPr>
                        </m:sSupPr>
                        <m:e>
                          <m:r>
                            <a:rPr lang="en-US" sz="3200" b="0" i="1" dirty="0" smtClean="0">
                              <a:latin typeface="Cambria Math" panose="02040503050406030204" pitchFamily="18" charset="0"/>
                              <a:ea typeface="Cambria Math" panose="02040503050406030204" pitchFamily="18" charset="0"/>
                            </a:rPr>
                            <m:t>1</m:t>
                          </m:r>
                        </m:e>
                        <m:sup>
                          <m:r>
                            <a:rPr lang="en-US" sz="3200" b="0" i="1" dirty="0" smtClean="0">
                              <a:latin typeface="Cambria Math" panose="02040503050406030204" pitchFamily="18" charset="0"/>
                              <a:ea typeface="Cambria Math" panose="02040503050406030204" pitchFamily="18" charset="0"/>
                            </a:rPr>
                            <m:t>𝜆</m:t>
                          </m:r>
                        </m:sup>
                      </m:sSup>
                      <m:r>
                        <a:rPr lang="en-US" sz="3200" b="0" i="1" dirty="0" smtClean="0">
                          <a:latin typeface="Cambria Math" panose="02040503050406030204" pitchFamily="18" charset="0"/>
                          <a:ea typeface="Cambria Math" panose="02040503050406030204" pitchFamily="18" charset="0"/>
                        </a:rPr>
                        <m:t>)</m:t>
                      </m:r>
                    </m:oMath>
                  </m:oMathPara>
                </a14:m>
                <a:endParaRPr lang="en-US" sz="3200" b="0" dirty="0">
                  <a:latin typeface="Cambria Math" panose="02040503050406030204" pitchFamily="18" charset="0"/>
                  <a:ea typeface="Cambria Math" panose="02040503050406030204" pitchFamily="18" charset="0"/>
                </a:endParaRPr>
              </a:p>
              <a:p>
                <a:pPr algn="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m:t>
                      </m:r>
                      <m:r>
                        <a:rPr lang="en-US" sz="3200" i="1" dirty="0">
                          <a:latin typeface="Cambria Math" panose="02040503050406030204" pitchFamily="18" charset="0"/>
                          <a:ea typeface="+mn-lt"/>
                          <a:cs typeface="+mn-lt"/>
                        </a:rPr>
                        <m:t>⟩</m:t>
                      </m:r>
                      <m:r>
                        <a:rPr lang="en-US" sz="3200" b="0" i="1" smtClean="0">
                          <a:latin typeface="Cambria Math" panose="02040503050406030204" pitchFamily="18" charset="0"/>
                          <a:ea typeface="Cambria Math" panose="02040503050406030204" pitchFamily="18" charset="0"/>
                        </a:rPr>
                        <m:t>←</m:t>
                      </m:r>
                      <m:r>
                        <m:rPr>
                          <m:sty m:val="p"/>
                        </m:rPr>
                        <a:rPr lang="en-US" sz="3200" b="0" i="1" smtClean="0">
                          <a:latin typeface="Cambria Math" panose="02040503050406030204" pitchFamily="18" charset="0"/>
                        </a:rPr>
                        <m:t>Mint</m:t>
                      </m:r>
                      <m:r>
                        <a:rPr lang="en-US" sz="3200" b="0" i="1" smtClean="0">
                          <a:latin typeface="Cambria Math" panose="02040503050406030204" pitchFamily="18" charset="0"/>
                        </a:rPr>
                        <m:t>(</m:t>
                      </m:r>
                      <m:r>
                        <a:rPr lang="en-US" sz="3200" i="1">
                          <a:latin typeface="Cambria Math" panose="02040503050406030204" pitchFamily="18" charset="0"/>
                        </a:rPr>
                        <m:t>𝑘</m:t>
                      </m:r>
                      <m:r>
                        <a:rPr lang="en-US" sz="3200" b="0" i="1" smtClean="0">
                          <a:latin typeface="Cambria Math" panose="02040503050406030204" pitchFamily="18" charset="0"/>
                        </a:rPr>
                        <m:t>)</m:t>
                      </m:r>
                    </m:oMath>
                  </m:oMathPara>
                </a14:m>
                <a:endParaRPr lang="en-US" sz="3200" dirty="0"/>
              </a:p>
            </p:txBody>
          </p:sp>
        </mc:Choice>
        <mc:Fallback xmlns="">
          <p:sp>
            <p:nvSpPr>
              <p:cNvPr id="6" name="TextBox 5">
                <a:extLst>
                  <a:ext uri="{FF2B5EF4-FFF2-40B4-BE49-F238E27FC236}">
                    <a16:creationId xmlns:a16="http://schemas.microsoft.com/office/drawing/2014/main" id="{CA071026-4CD5-A15E-9C9E-46003891A8B4}"/>
                  </a:ext>
                </a:extLst>
              </p:cNvPr>
              <p:cNvSpPr txBox="1">
                <a:spLocks noRot="1" noChangeAspect="1" noMove="1" noResize="1" noEditPoints="1" noAdjustHandles="1" noChangeArrowheads="1" noChangeShapeType="1" noTextEdit="1"/>
              </p:cNvSpPr>
              <p:nvPr/>
            </p:nvSpPr>
            <p:spPr>
              <a:xfrm>
                <a:off x="3660113" y="4541388"/>
                <a:ext cx="3136628" cy="1100366"/>
              </a:xfrm>
              <a:prstGeom prst="rect">
                <a:avLst/>
              </a:prstGeom>
              <a:blipFill>
                <a:blip r:embed="rId6"/>
                <a:stretch>
                  <a:fillRect r="-1210" b="-12500"/>
                </a:stretch>
              </a:blipFill>
            </p:spPr>
            <p:txBody>
              <a:bodyPr/>
              <a:lstStyle/>
              <a:p>
                <a:r>
                  <a:rPr lang="en-US">
                    <a:noFill/>
                  </a:rPr>
                  <a:t> </a:t>
                </a:r>
              </a:p>
            </p:txBody>
          </p:sp>
        </mc:Fallback>
      </mc:AlternateContent>
      <p:pic>
        <p:nvPicPr>
          <p:cNvPr id="10" name="Picture 9" descr="Icon&#10;&#10;Description automatically generated">
            <a:extLst>
              <a:ext uri="{FF2B5EF4-FFF2-40B4-BE49-F238E27FC236}">
                <a16:creationId xmlns:a16="http://schemas.microsoft.com/office/drawing/2014/main" id="{C75F8001-D2AC-A0E1-1797-5D531A6A053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83612" y="5789758"/>
            <a:ext cx="870857" cy="649514"/>
          </a:xfrm>
          <a:prstGeom prst="rect">
            <a:avLst/>
          </a:prstGeom>
        </p:spPr>
      </p:pic>
      <p:pic>
        <p:nvPicPr>
          <p:cNvPr id="13" name="Picture 12" descr="Icon&#10;&#10;Description automatically generated">
            <a:extLst>
              <a:ext uri="{FF2B5EF4-FFF2-40B4-BE49-F238E27FC236}">
                <a16:creationId xmlns:a16="http://schemas.microsoft.com/office/drawing/2014/main" id="{7DBBB755-25D2-1D3C-558A-7D3EE38231CF}"/>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467776" y="5824494"/>
            <a:ext cx="649514" cy="649514"/>
          </a:xfrm>
          <a:prstGeom prst="rect">
            <a:avLst/>
          </a:prstGeom>
        </p:spPr>
      </p:pic>
      <p:sp>
        <p:nvSpPr>
          <p:cNvPr id="9" name="Oval Callout 8">
            <a:extLst>
              <a:ext uri="{FF2B5EF4-FFF2-40B4-BE49-F238E27FC236}">
                <a16:creationId xmlns:a16="http://schemas.microsoft.com/office/drawing/2014/main" id="{2D031FC2-D75D-91DA-98D6-2C0CE475155C}"/>
              </a:ext>
            </a:extLst>
          </p:cNvPr>
          <p:cNvSpPr/>
          <p:nvPr/>
        </p:nvSpPr>
        <p:spPr>
          <a:xfrm>
            <a:off x="7000078" y="4406960"/>
            <a:ext cx="3495644" cy="1100366"/>
          </a:xfrm>
          <a:prstGeom prst="wedgeEllipseCallout">
            <a:avLst>
              <a:gd name="adj1" fmla="val -72160"/>
              <a:gd name="adj2" fmla="val 976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Bank’s secret</a:t>
            </a:r>
          </a:p>
        </p:txBody>
      </p:sp>
      <p:sp>
        <p:nvSpPr>
          <p:cNvPr id="14" name="Oval 13">
            <a:extLst>
              <a:ext uri="{FF2B5EF4-FFF2-40B4-BE49-F238E27FC236}">
                <a16:creationId xmlns:a16="http://schemas.microsoft.com/office/drawing/2014/main" id="{0E150AAC-874E-B9DD-E066-E4D79BED157A}"/>
              </a:ext>
            </a:extLst>
          </p:cNvPr>
          <p:cNvSpPr/>
          <p:nvPr/>
        </p:nvSpPr>
        <p:spPr>
          <a:xfrm>
            <a:off x="2346798" y="370740"/>
            <a:ext cx="1771650" cy="713184"/>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AF171E9-39A4-6E3D-B6A2-F65E354AD3AC}"/>
              </a:ext>
            </a:extLst>
          </p:cNvPr>
          <p:cNvSpPr/>
          <p:nvPr/>
        </p:nvSpPr>
        <p:spPr>
          <a:xfrm>
            <a:off x="1752217" y="308819"/>
            <a:ext cx="2398644" cy="82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657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9" presetClass="exit" presetSubtype="0" fill="hold" grpId="0" nodeType="withEffect">
                                  <p:stCondLst>
                                    <p:cond delay="0"/>
                                  </p:stCondLst>
                                  <p:childTnLst>
                                    <p:animEffect transition="out" filter="dissolv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 grpId="0"/>
      <p:bldP spid="9" grpId="1"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D18F-B0F9-64CE-7668-20B39F98E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43683-2F7E-D0A6-F406-C2C10B3A8173}"/>
              </a:ext>
            </a:extLst>
          </p:cNvPr>
          <p:cNvSpPr>
            <a:spLocks noGrp="1"/>
          </p:cNvSpPr>
          <p:nvPr>
            <p:ph type="title"/>
          </p:nvPr>
        </p:nvSpPr>
        <p:spPr>
          <a:xfrm>
            <a:off x="1643269" y="383992"/>
            <a:ext cx="9145725" cy="1280890"/>
          </a:xfrm>
        </p:spPr>
        <p:txBody>
          <a:bodyPr/>
          <a:lstStyle/>
          <a:p>
            <a:pPr algn="ctr"/>
            <a:r>
              <a:rPr lang="en-US" dirty="0"/>
              <a:t>(Public) Quantum Money scheme</a:t>
            </a:r>
            <a:br>
              <a:rPr lang="en-US" dirty="0"/>
            </a:br>
            <a:r>
              <a:rPr lang="en-US" dirty="0">
                <a:solidFill>
                  <a:srgbClr val="0B032E"/>
                </a:solidFill>
                <a:latin typeface="Times New Roman" panose="02020603050405020304" pitchFamily="18" charset="0"/>
                <a:cs typeface="Times New Roman" panose="02020603050405020304" pitchFamily="18" charset="0"/>
              </a:rPr>
              <a:t>(Keygen, Mint, Verify)</a:t>
            </a:r>
          </a:p>
        </p:txBody>
      </p:sp>
      <p:pic>
        <p:nvPicPr>
          <p:cNvPr id="7" name="Graphic 6" descr="User">
            <a:extLst>
              <a:ext uri="{FF2B5EF4-FFF2-40B4-BE49-F238E27FC236}">
                <a16:creationId xmlns:a16="http://schemas.microsoft.com/office/drawing/2014/main" id="{2A986646-F357-A75A-7E5E-0FC2AE5A72B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34856" y="3003311"/>
            <a:ext cx="665573" cy="803782"/>
          </a:xfrm>
          <a:prstGeom prst="rect">
            <a:avLst/>
          </a:prstGeom>
        </p:spPr>
      </p:pic>
      <p:sp>
        <p:nvSpPr>
          <p:cNvPr id="11" name="Right Arrow 10">
            <a:extLst>
              <a:ext uri="{FF2B5EF4-FFF2-40B4-BE49-F238E27FC236}">
                <a16:creationId xmlns:a16="http://schemas.microsoft.com/office/drawing/2014/main" id="{E4BAFA1C-D5A6-D1F2-128D-06C8A3E5ADF1}"/>
              </a:ext>
            </a:extLst>
          </p:cNvPr>
          <p:cNvSpPr/>
          <p:nvPr/>
        </p:nvSpPr>
        <p:spPr>
          <a:xfrm>
            <a:off x="5508265" y="3337632"/>
            <a:ext cx="1632491" cy="2982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20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9DE31B-7109-401A-F29B-9AF5035A7831}"/>
                  </a:ext>
                </a:extLst>
              </p:cNvPr>
              <p:cNvSpPr txBox="1"/>
              <p:nvPr/>
            </p:nvSpPr>
            <p:spPr>
              <a:xfrm>
                <a:off x="5228427" y="2987934"/>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m:t>
                      </m:r>
                      <m:r>
                        <a:rPr lang="en-US" sz="2800" i="1" dirty="0">
                          <a:latin typeface="Cambria Math" panose="02040503050406030204" pitchFamily="18" charset="0"/>
                          <a:ea typeface="+mn-lt"/>
                          <a:cs typeface="+mn-lt"/>
                        </a:rPr>
                        <m:t>⟩</m:t>
                      </m:r>
                    </m:oMath>
                  </m:oMathPara>
                </a14:m>
                <a:endParaRPr lang="en-IL" sz="2800" dirty="0"/>
              </a:p>
            </p:txBody>
          </p:sp>
        </mc:Choice>
        <mc:Fallback xmlns="">
          <p:sp>
            <p:nvSpPr>
              <p:cNvPr id="12" name="TextBox 11">
                <a:extLst>
                  <a:ext uri="{FF2B5EF4-FFF2-40B4-BE49-F238E27FC236}">
                    <a16:creationId xmlns:a16="http://schemas.microsoft.com/office/drawing/2014/main" id="{7E9DE31B-7109-401A-F29B-9AF5035A7831}"/>
                  </a:ext>
                </a:extLst>
              </p:cNvPr>
              <p:cNvSpPr txBox="1">
                <a:spLocks noRot="1" noChangeAspect="1" noMove="1" noResize="1" noEditPoints="1" noAdjustHandles="1" noChangeArrowheads="1" noChangeShapeType="1" noTextEdit="1"/>
              </p:cNvSpPr>
              <p:nvPr/>
            </p:nvSpPr>
            <p:spPr>
              <a:xfrm>
                <a:off x="5228427" y="2987934"/>
                <a:ext cx="1771651" cy="430887"/>
              </a:xfrm>
              <a:prstGeom prst="rect">
                <a:avLst/>
              </a:prstGeom>
              <a:blipFill>
                <a:blip r:embed="rId3"/>
                <a:stretch>
                  <a:fillRect b="-34286"/>
                </a:stretch>
              </a:blipFill>
            </p:spPr>
            <p:txBody>
              <a:bodyPr/>
              <a:lstStyle/>
              <a:p>
                <a:r>
                  <a:rPr lang="en-US">
                    <a:noFill/>
                  </a:rPr>
                  <a:t> </a:t>
                </a:r>
              </a:p>
            </p:txBody>
          </p:sp>
        </mc:Fallback>
      </mc:AlternateContent>
      <p:pic>
        <p:nvPicPr>
          <p:cNvPr id="27" name="Graphic 26" descr="Bank">
            <a:extLst>
              <a:ext uri="{FF2B5EF4-FFF2-40B4-BE49-F238E27FC236}">
                <a16:creationId xmlns:a16="http://schemas.microsoft.com/office/drawing/2014/main" id="{D26F0A4B-0AC0-213E-CCE9-FDDF8204508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0030" y="1804983"/>
            <a:ext cx="3059051" cy="312896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EA79412-33F6-6D54-419D-23E554FC9FCF}"/>
                  </a:ext>
                </a:extLst>
              </p:cNvPr>
              <p:cNvSpPr txBox="1"/>
              <p:nvPr/>
            </p:nvSpPr>
            <p:spPr>
              <a:xfrm>
                <a:off x="4124357" y="5839499"/>
                <a:ext cx="3676072"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𝑉𝑒𝑟𝑖𝑓𝑦</m:t>
                      </m:r>
                      <m:r>
                        <a:rPr lang="en-IL" sz="3200" i="1" smtClean="0">
                          <a:latin typeface="Cambria Math" panose="02040503050406030204" pitchFamily="18" charset="0"/>
                        </a:rPr>
                        <m:t> </m:t>
                      </m:r>
                      <m:r>
                        <a:rPr lang="en-US" sz="3200" b="0" i="0" smtClean="0">
                          <a:latin typeface="Cambria Math" panose="02040503050406030204" pitchFamily="18" charset="0"/>
                        </a:rPr>
                        <m:t>(</m:t>
                      </m:r>
                      <m:r>
                        <m:rPr>
                          <m:sty m:val="p"/>
                        </m:rPr>
                        <a:rPr lang="en-US" sz="3200" b="0" i="0" smtClean="0">
                          <a:solidFill>
                            <a:schemeClr val="accent2">
                              <a:lumMod val="75000"/>
                            </a:schemeClr>
                          </a:solidFill>
                          <a:latin typeface="Cambria Math" panose="02040503050406030204" pitchFamily="18" charset="0"/>
                        </a:rPr>
                        <m:t>pk</m:t>
                      </m:r>
                      <m:r>
                        <a:rPr lang="en-US" sz="3200" b="0" i="0" smtClean="0">
                          <a:solidFill>
                            <a:schemeClr val="accent2">
                              <a:lumMod val="75000"/>
                            </a:schemeClr>
                          </a:solidFill>
                          <a:latin typeface="Cambria Math" panose="02040503050406030204" pitchFamily="18" charset="0"/>
                        </a:rPr>
                        <m:t>,</m:t>
                      </m:r>
                      <m:r>
                        <a:rPr lang="en-US" sz="3200" b="0" i="1" smtClean="0">
                          <a:latin typeface="Cambria Math" panose="02040503050406030204" pitchFamily="18" charset="0"/>
                        </a:rPr>
                        <m:t>|$</m:t>
                      </m:r>
                      <m:r>
                        <a:rPr lang="en-US" sz="3200" b="0" i="1" dirty="0" smtClean="0">
                          <a:latin typeface="Cambria Math" panose="02040503050406030204" pitchFamily="18" charset="0"/>
                          <a:ea typeface="+mn-lt"/>
                          <a:cs typeface="+mn-lt"/>
                        </a:rPr>
                        <m:t>⟩)</m:t>
                      </m:r>
                    </m:oMath>
                  </m:oMathPara>
                </a14:m>
                <a:endParaRPr lang="en-IL" sz="3200" dirty="0"/>
              </a:p>
            </p:txBody>
          </p:sp>
        </mc:Choice>
        <mc:Fallback xmlns="">
          <p:sp>
            <p:nvSpPr>
              <p:cNvPr id="3" name="TextBox 2">
                <a:extLst>
                  <a:ext uri="{FF2B5EF4-FFF2-40B4-BE49-F238E27FC236}">
                    <a16:creationId xmlns:a16="http://schemas.microsoft.com/office/drawing/2014/main" id="{8EA79412-33F6-6D54-419D-23E554FC9FCF}"/>
                  </a:ext>
                </a:extLst>
              </p:cNvPr>
              <p:cNvSpPr txBox="1">
                <a:spLocks noRot="1" noChangeAspect="1" noMove="1" noResize="1" noEditPoints="1" noAdjustHandles="1" noChangeArrowheads="1" noChangeShapeType="1" noTextEdit="1"/>
              </p:cNvSpPr>
              <p:nvPr/>
            </p:nvSpPr>
            <p:spPr>
              <a:xfrm>
                <a:off x="4124357" y="5839499"/>
                <a:ext cx="3676072" cy="584775"/>
              </a:xfrm>
              <a:prstGeom prst="rect">
                <a:avLst/>
              </a:prstGeom>
              <a:blipFill>
                <a:blip r:embed="rId5"/>
                <a:stretch>
                  <a:fillRect b="-25532"/>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BC3BB236-0977-DDE6-792E-FF97883E086A}"/>
              </a:ext>
            </a:extLst>
          </p:cNvPr>
          <p:cNvSpPr/>
          <p:nvPr/>
        </p:nvSpPr>
        <p:spPr>
          <a:xfrm>
            <a:off x="927652" y="2411896"/>
            <a:ext cx="1431235" cy="1934817"/>
          </a:xfrm>
          <a:prstGeom prst="rect">
            <a:avLst/>
          </a:prstGeom>
          <a:blipFill>
            <a:blip r:embed="rId6"/>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lumMod val="75000"/>
                  </a:schemeClr>
                </a:solidFill>
                <a:latin typeface="Times New Roman" panose="02020603050405020304" pitchFamily="18" charset="0"/>
                <a:cs typeface="Times New Roman" panose="02020603050405020304" pitchFamily="18" charset="0"/>
              </a:rPr>
              <a:t>pk</a:t>
            </a:r>
            <a:endParaRPr lang="en-US" sz="2400" dirty="0">
              <a:solidFill>
                <a:schemeClr val="accent2">
                  <a:lumMod val="7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C90B0BB-46CE-2F5B-0F42-EFD5C655EE5A}"/>
                  </a:ext>
                </a:extLst>
              </p:cNvPr>
              <p:cNvSpPr txBox="1"/>
              <p:nvPr/>
            </p:nvSpPr>
            <p:spPr>
              <a:xfrm>
                <a:off x="3660113" y="4541388"/>
                <a:ext cx="3136628" cy="1100366"/>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𝑘</m:t>
                      </m:r>
                      <m:r>
                        <a:rPr lang="en-US" sz="3200" b="0" i="1" smtClean="0">
                          <a:latin typeface="Cambria Math" panose="02040503050406030204" pitchFamily="18" charset="0"/>
                          <a:ea typeface="Cambria Math" panose="02040503050406030204" pitchFamily="18" charset="0"/>
                        </a:rPr>
                        <m:t>←</m:t>
                      </m:r>
                      <m:r>
                        <m:rPr>
                          <m:sty m:val="p"/>
                        </m:rPr>
                        <a:rPr lang="en-US" sz="3200" b="0" i="0" dirty="0" smtClean="0">
                          <a:latin typeface="Cambria Math" panose="02040503050406030204" pitchFamily="18" charset="0"/>
                          <a:ea typeface="Cambria Math" panose="02040503050406030204" pitchFamily="18" charset="0"/>
                        </a:rPr>
                        <m:t>Keygen</m:t>
                      </m:r>
                      <m:r>
                        <a:rPr lang="en-US" sz="3200" b="0" i="1" dirty="0" smtClean="0">
                          <a:latin typeface="Cambria Math" panose="02040503050406030204" pitchFamily="18" charset="0"/>
                          <a:ea typeface="Cambria Math" panose="02040503050406030204" pitchFamily="18" charset="0"/>
                        </a:rPr>
                        <m:t>(</m:t>
                      </m:r>
                      <m:sSup>
                        <m:sSupPr>
                          <m:ctrlPr>
                            <a:rPr lang="en-US" sz="3200" b="0" i="1" dirty="0" smtClean="0">
                              <a:latin typeface="Cambria Math" panose="02040503050406030204" pitchFamily="18" charset="0"/>
                              <a:ea typeface="Cambria Math" panose="02040503050406030204" pitchFamily="18" charset="0"/>
                            </a:rPr>
                          </m:ctrlPr>
                        </m:sSupPr>
                        <m:e>
                          <m:r>
                            <a:rPr lang="en-US" sz="3200" b="0" i="1" dirty="0" smtClean="0">
                              <a:latin typeface="Cambria Math" panose="02040503050406030204" pitchFamily="18" charset="0"/>
                              <a:ea typeface="Cambria Math" panose="02040503050406030204" pitchFamily="18" charset="0"/>
                            </a:rPr>
                            <m:t>1</m:t>
                          </m:r>
                        </m:e>
                        <m:sup>
                          <m:r>
                            <a:rPr lang="en-US" sz="3200" b="0" i="1" dirty="0" smtClean="0">
                              <a:latin typeface="Cambria Math" panose="02040503050406030204" pitchFamily="18" charset="0"/>
                              <a:ea typeface="Cambria Math" panose="02040503050406030204" pitchFamily="18" charset="0"/>
                            </a:rPr>
                            <m:t>𝜆</m:t>
                          </m:r>
                        </m:sup>
                      </m:sSup>
                      <m:r>
                        <a:rPr lang="en-US" sz="3200" b="0" i="1" dirty="0" smtClean="0">
                          <a:latin typeface="Cambria Math" panose="02040503050406030204" pitchFamily="18" charset="0"/>
                          <a:ea typeface="Cambria Math" panose="02040503050406030204" pitchFamily="18" charset="0"/>
                        </a:rPr>
                        <m:t>)</m:t>
                      </m:r>
                    </m:oMath>
                  </m:oMathPara>
                </a14:m>
                <a:endParaRPr lang="en-US" sz="3200" b="0" dirty="0">
                  <a:latin typeface="Cambria Math" panose="02040503050406030204" pitchFamily="18" charset="0"/>
                  <a:ea typeface="Cambria Math" panose="02040503050406030204" pitchFamily="18" charset="0"/>
                </a:endParaRPr>
              </a:p>
              <a:p>
                <a:pPr algn="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m:t>
                      </m:r>
                      <m:r>
                        <a:rPr lang="en-US" sz="3200" i="1" dirty="0">
                          <a:latin typeface="Cambria Math" panose="02040503050406030204" pitchFamily="18" charset="0"/>
                          <a:ea typeface="+mn-lt"/>
                          <a:cs typeface="+mn-lt"/>
                        </a:rPr>
                        <m:t>⟩</m:t>
                      </m:r>
                      <m:r>
                        <a:rPr lang="en-US" sz="3200" b="0" i="1" smtClean="0">
                          <a:latin typeface="Cambria Math" panose="02040503050406030204" pitchFamily="18" charset="0"/>
                          <a:ea typeface="Cambria Math" panose="02040503050406030204" pitchFamily="18" charset="0"/>
                        </a:rPr>
                        <m:t>←</m:t>
                      </m:r>
                      <m:r>
                        <m:rPr>
                          <m:sty m:val="p"/>
                        </m:rPr>
                        <a:rPr lang="en-US" sz="3200" b="0" i="1" smtClean="0">
                          <a:latin typeface="Cambria Math" panose="02040503050406030204" pitchFamily="18" charset="0"/>
                        </a:rPr>
                        <m:t>Mint</m:t>
                      </m:r>
                      <m:r>
                        <a:rPr lang="en-US" sz="3200" b="0" i="1" smtClean="0">
                          <a:latin typeface="Cambria Math" panose="02040503050406030204" pitchFamily="18" charset="0"/>
                        </a:rPr>
                        <m:t>(</m:t>
                      </m:r>
                      <m:r>
                        <a:rPr lang="en-US" sz="3200" i="1">
                          <a:latin typeface="Cambria Math" panose="02040503050406030204" pitchFamily="18" charset="0"/>
                        </a:rPr>
                        <m:t>𝑘</m:t>
                      </m:r>
                      <m:r>
                        <a:rPr lang="en-US" sz="3200" b="0" i="1" smtClean="0">
                          <a:latin typeface="Cambria Math" panose="02040503050406030204" pitchFamily="18" charset="0"/>
                        </a:rPr>
                        <m:t>)</m:t>
                      </m:r>
                    </m:oMath>
                  </m:oMathPara>
                </a14:m>
                <a:endParaRPr lang="en-US" sz="3200" dirty="0"/>
              </a:p>
            </p:txBody>
          </p:sp>
        </mc:Choice>
        <mc:Fallback xmlns="">
          <p:sp>
            <p:nvSpPr>
              <p:cNvPr id="6" name="TextBox 5">
                <a:extLst>
                  <a:ext uri="{FF2B5EF4-FFF2-40B4-BE49-F238E27FC236}">
                    <a16:creationId xmlns:a16="http://schemas.microsoft.com/office/drawing/2014/main" id="{7C90B0BB-46CE-2F5B-0F42-EFD5C655EE5A}"/>
                  </a:ext>
                </a:extLst>
              </p:cNvPr>
              <p:cNvSpPr txBox="1">
                <a:spLocks noRot="1" noChangeAspect="1" noMove="1" noResize="1" noEditPoints="1" noAdjustHandles="1" noChangeArrowheads="1" noChangeShapeType="1" noTextEdit="1"/>
              </p:cNvSpPr>
              <p:nvPr/>
            </p:nvSpPr>
            <p:spPr>
              <a:xfrm>
                <a:off x="3660113" y="4541388"/>
                <a:ext cx="3136628" cy="1100366"/>
              </a:xfrm>
              <a:prstGeom prst="rect">
                <a:avLst/>
              </a:prstGeom>
              <a:blipFill>
                <a:blip r:embed="rId7"/>
                <a:stretch>
                  <a:fillRect r="-1210" b="-12500"/>
                </a:stretch>
              </a:blipFill>
            </p:spPr>
            <p:txBody>
              <a:bodyPr/>
              <a:lstStyle/>
              <a:p>
                <a:r>
                  <a:rPr lang="en-US">
                    <a:noFill/>
                  </a:rPr>
                  <a:t> </a:t>
                </a:r>
              </a:p>
            </p:txBody>
          </p:sp>
        </mc:Fallback>
      </mc:AlternateContent>
      <p:pic>
        <p:nvPicPr>
          <p:cNvPr id="10" name="Picture 9" descr="Icon&#10;&#10;Description automatically generated">
            <a:extLst>
              <a:ext uri="{FF2B5EF4-FFF2-40B4-BE49-F238E27FC236}">
                <a16:creationId xmlns:a16="http://schemas.microsoft.com/office/drawing/2014/main" id="{028889BD-6D05-0A74-6D7E-05DE5A6E52B9}"/>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483612" y="5789758"/>
            <a:ext cx="870857" cy="649514"/>
          </a:xfrm>
          <a:prstGeom prst="rect">
            <a:avLst/>
          </a:prstGeom>
        </p:spPr>
      </p:pic>
      <p:pic>
        <p:nvPicPr>
          <p:cNvPr id="13" name="Picture 12" descr="Icon&#10;&#10;Description automatically generated">
            <a:extLst>
              <a:ext uri="{FF2B5EF4-FFF2-40B4-BE49-F238E27FC236}">
                <a16:creationId xmlns:a16="http://schemas.microsoft.com/office/drawing/2014/main" id="{A7BBB502-8694-1425-F8CE-9B9AB4DBD469}"/>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67776" y="5824494"/>
            <a:ext cx="649514" cy="649514"/>
          </a:xfrm>
          <a:prstGeom prst="rect">
            <a:avLst/>
          </a:prstGeom>
        </p:spPr>
      </p:pic>
      <p:sp>
        <p:nvSpPr>
          <p:cNvPr id="16" name="TextBox 15">
            <a:extLst>
              <a:ext uri="{FF2B5EF4-FFF2-40B4-BE49-F238E27FC236}">
                <a16:creationId xmlns:a16="http://schemas.microsoft.com/office/drawing/2014/main" id="{28D7E5D4-A2D2-AE09-E4C0-FBDF2BAF411B}"/>
              </a:ext>
            </a:extLst>
          </p:cNvPr>
          <p:cNvSpPr txBox="1"/>
          <p:nvPr/>
        </p:nvSpPr>
        <p:spPr>
          <a:xfrm>
            <a:off x="3169782" y="4541388"/>
            <a:ext cx="771037" cy="584775"/>
          </a:xfrm>
          <a:prstGeom prst="rect">
            <a:avLst/>
          </a:prstGeom>
          <a:noFill/>
        </p:spPr>
        <p:txBody>
          <a:bodyPr wrap="square">
            <a:spAutoFit/>
          </a:bodyPr>
          <a:lstStyle/>
          <a:p>
            <a:r>
              <a:rPr lang="en-US" sz="3200" dirty="0">
                <a:solidFill>
                  <a:schemeClr val="accent2">
                    <a:lumMod val="75000"/>
                  </a:schemeClr>
                </a:solidFill>
                <a:latin typeface="Times New Roman" panose="02020603050405020304" pitchFamily="18" charset="0"/>
                <a:cs typeface="Times New Roman" panose="02020603050405020304" pitchFamily="18" charset="0"/>
              </a:rPr>
              <a:t>pk,</a:t>
            </a:r>
            <a:endParaRPr lang="en-US" sz="3200" dirty="0"/>
          </a:p>
        </p:txBody>
      </p:sp>
      <p:sp>
        <p:nvSpPr>
          <p:cNvPr id="18" name="TextBox 17">
            <a:extLst>
              <a:ext uri="{FF2B5EF4-FFF2-40B4-BE49-F238E27FC236}">
                <a16:creationId xmlns:a16="http://schemas.microsoft.com/office/drawing/2014/main" id="{924BC375-5244-43AE-62CB-EE71A651DB2A}"/>
              </a:ext>
            </a:extLst>
          </p:cNvPr>
          <p:cNvSpPr txBox="1"/>
          <p:nvPr/>
        </p:nvSpPr>
        <p:spPr>
          <a:xfrm>
            <a:off x="7800429" y="4102949"/>
            <a:ext cx="473102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Stronger and more usable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Harder to construct</a:t>
            </a:r>
          </a:p>
        </p:txBody>
      </p:sp>
    </p:spTree>
    <p:extLst>
      <p:ext uri="{BB962C8B-B14F-4D97-AF65-F5344CB8AC3E}">
        <p14:creationId xmlns:p14="http://schemas.microsoft.com/office/powerpoint/2010/main" val="16917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0EC8-D64A-3E30-2ABC-88ED727EB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3EB97-5066-520F-E45E-DF617662F930}"/>
              </a:ext>
            </a:extLst>
          </p:cNvPr>
          <p:cNvSpPr>
            <a:spLocks noGrp="1"/>
          </p:cNvSpPr>
          <p:nvPr>
            <p:ph type="title"/>
          </p:nvPr>
        </p:nvSpPr>
        <p:spPr>
          <a:xfrm>
            <a:off x="1643269" y="383992"/>
            <a:ext cx="9145725" cy="1280890"/>
          </a:xfrm>
        </p:spPr>
        <p:txBody>
          <a:bodyPr/>
          <a:lstStyle/>
          <a:p>
            <a:pPr algn="ctr"/>
            <a:r>
              <a:rPr lang="en-US" dirty="0"/>
              <a:t>Focus: Private Quantum Money scheme</a:t>
            </a:r>
            <a:br>
              <a:rPr lang="en-US" dirty="0"/>
            </a:br>
            <a:r>
              <a:rPr lang="en-US" dirty="0">
                <a:solidFill>
                  <a:srgbClr val="0B032E"/>
                </a:solidFill>
                <a:latin typeface="Times New Roman" panose="02020603050405020304" pitchFamily="18" charset="0"/>
                <a:cs typeface="Times New Roman" panose="02020603050405020304" pitchFamily="18" charset="0"/>
              </a:rPr>
              <a:t>(Keygen, Mint, Verify)</a:t>
            </a:r>
          </a:p>
        </p:txBody>
      </p:sp>
      <p:pic>
        <p:nvPicPr>
          <p:cNvPr id="7" name="Graphic 6" descr="User">
            <a:extLst>
              <a:ext uri="{FF2B5EF4-FFF2-40B4-BE49-F238E27FC236}">
                <a16:creationId xmlns:a16="http://schemas.microsoft.com/office/drawing/2014/main" id="{E009126D-C042-4FCF-EB24-66581624CD6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34856" y="3003311"/>
            <a:ext cx="665573" cy="803782"/>
          </a:xfrm>
          <a:prstGeom prst="rect">
            <a:avLst/>
          </a:prstGeom>
        </p:spPr>
      </p:pic>
      <p:sp>
        <p:nvSpPr>
          <p:cNvPr id="11" name="Right Arrow 10">
            <a:extLst>
              <a:ext uri="{FF2B5EF4-FFF2-40B4-BE49-F238E27FC236}">
                <a16:creationId xmlns:a16="http://schemas.microsoft.com/office/drawing/2014/main" id="{6BD3A9CB-9C6E-AA8A-B946-554C31062B87}"/>
              </a:ext>
            </a:extLst>
          </p:cNvPr>
          <p:cNvSpPr/>
          <p:nvPr/>
        </p:nvSpPr>
        <p:spPr>
          <a:xfrm>
            <a:off x="5508265" y="3337632"/>
            <a:ext cx="1632491" cy="2982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20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09904D-F310-1FAB-A0F0-A9A52961A4FD}"/>
                  </a:ext>
                </a:extLst>
              </p:cNvPr>
              <p:cNvSpPr txBox="1"/>
              <p:nvPr/>
            </p:nvSpPr>
            <p:spPr>
              <a:xfrm>
                <a:off x="5228427" y="2987934"/>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m:t>
                      </m:r>
                      <m:r>
                        <a:rPr lang="en-US" sz="2800" i="1" dirty="0">
                          <a:latin typeface="Cambria Math" panose="02040503050406030204" pitchFamily="18" charset="0"/>
                          <a:ea typeface="+mn-lt"/>
                          <a:cs typeface="+mn-lt"/>
                        </a:rPr>
                        <m:t>⟩</m:t>
                      </m:r>
                    </m:oMath>
                  </m:oMathPara>
                </a14:m>
                <a:endParaRPr lang="en-IL" sz="2800" dirty="0"/>
              </a:p>
            </p:txBody>
          </p:sp>
        </mc:Choice>
        <mc:Fallback xmlns="">
          <p:sp>
            <p:nvSpPr>
              <p:cNvPr id="12" name="TextBox 11">
                <a:extLst>
                  <a:ext uri="{FF2B5EF4-FFF2-40B4-BE49-F238E27FC236}">
                    <a16:creationId xmlns:a16="http://schemas.microsoft.com/office/drawing/2014/main" id="{CB09904D-F310-1FAB-A0F0-A9A52961A4FD}"/>
                  </a:ext>
                </a:extLst>
              </p:cNvPr>
              <p:cNvSpPr txBox="1">
                <a:spLocks noRot="1" noChangeAspect="1" noMove="1" noResize="1" noEditPoints="1" noAdjustHandles="1" noChangeArrowheads="1" noChangeShapeType="1" noTextEdit="1"/>
              </p:cNvSpPr>
              <p:nvPr/>
            </p:nvSpPr>
            <p:spPr>
              <a:xfrm>
                <a:off x="5228427" y="2987934"/>
                <a:ext cx="1771651" cy="430887"/>
              </a:xfrm>
              <a:prstGeom prst="rect">
                <a:avLst/>
              </a:prstGeom>
              <a:blipFill>
                <a:blip r:embed="rId3"/>
                <a:stretch>
                  <a:fillRect b="-34286"/>
                </a:stretch>
              </a:blipFill>
            </p:spPr>
            <p:txBody>
              <a:bodyPr/>
              <a:lstStyle/>
              <a:p>
                <a:r>
                  <a:rPr lang="en-US">
                    <a:noFill/>
                  </a:rPr>
                  <a:t> </a:t>
                </a:r>
              </a:p>
            </p:txBody>
          </p:sp>
        </mc:Fallback>
      </mc:AlternateContent>
      <p:pic>
        <p:nvPicPr>
          <p:cNvPr id="27" name="Graphic 26" descr="Bank">
            <a:extLst>
              <a:ext uri="{FF2B5EF4-FFF2-40B4-BE49-F238E27FC236}">
                <a16:creationId xmlns:a16="http://schemas.microsoft.com/office/drawing/2014/main" id="{FB5B487F-9770-DA22-D78E-305E3E3BE95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0030" y="1804983"/>
            <a:ext cx="3059051" cy="312896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8185D00-8071-BC47-45D9-3006B00F5C90}"/>
                  </a:ext>
                </a:extLst>
              </p:cNvPr>
              <p:cNvSpPr txBox="1"/>
              <p:nvPr/>
            </p:nvSpPr>
            <p:spPr>
              <a:xfrm>
                <a:off x="4124357" y="5839499"/>
                <a:ext cx="3136628" cy="10772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rPr>
                        <m:t>𝑉𝑒𝑟𝑖𝑓𝑦</m:t>
                      </m:r>
                      <m:r>
                        <a:rPr lang="en-IL" sz="3200" i="1">
                          <a:latin typeface="Cambria Math" panose="02040503050406030204" pitchFamily="18" charset="0"/>
                        </a:rPr>
                        <m:t> </m:t>
                      </m:r>
                      <m:r>
                        <a:rPr lang="en-US" sz="3200">
                          <a:latin typeface="Cambria Math" panose="02040503050406030204" pitchFamily="18" charset="0"/>
                        </a:rPr>
                        <m:t>(</m:t>
                      </m:r>
                      <m:r>
                        <a:rPr lang="en-US" sz="3200" i="1">
                          <a:latin typeface="Cambria Math" panose="02040503050406030204" pitchFamily="18" charset="0"/>
                        </a:rPr>
                        <m:t>𝑘</m:t>
                      </m:r>
                      <m:r>
                        <a:rPr lang="en-US" sz="3200" i="1">
                          <a:latin typeface="Cambria Math" panose="02040503050406030204" pitchFamily="18" charset="0"/>
                        </a:rPr>
                        <m:t>,|$⟩</m:t>
                      </m:r>
                      <m:r>
                        <a:rPr lang="en-US" sz="3200" dirty="0">
                          <a:latin typeface="Cambria Math" panose="02040503050406030204" pitchFamily="18" charset="0"/>
                          <a:ea typeface="+mn-lt"/>
                          <a:cs typeface="+mn-lt"/>
                        </a:rPr>
                        <m:t>)</m:t>
                      </m:r>
                    </m:oMath>
                  </m:oMathPara>
                </a14:m>
                <a:endParaRPr lang="en-IL" sz="3200" dirty="0"/>
              </a:p>
              <a:p>
                <a:endParaRPr lang="en-IL" sz="3200" dirty="0"/>
              </a:p>
            </p:txBody>
          </p:sp>
        </mc:Choice>
        <mc:Fallback xmlns="">
          <p:sp>
            <p:nvSpPr>
              <p:cNvPr id="3" name="TextBox 2">
                <a:extLst>
                  <a:ext uri="{FF2B5EF4-FFF2-40B4-BE49-F238E27FC236}">
                    <a16:creationId xmlns:a16="http://schemas.microsoft.com/office/drawing/2014/main" id="{08185D00-8071-BC47-45D9-3006B00F5C90}"/>
                  </a:ext>
                </a:extLst>
              </p:cNvPr>
              <p:cNvSpPr txBox="1">
                <a:spLocks noRot="1" noChangeAspect="1" noMove="1" noResize="1" noEditPoints="1" noAdjustHandles="1" noChangeArrowheads="1" noChangeShapeType="1" noTextEdit="1"/>
              </p:cNvSpPr>
              <p:nvPr/>
            </p:nvSpPr>
            <p:spPr>
              <a:xfrm>
                <a:off x="4124357" y="5839499"/>
                <a:ext cx="3136628" cy="1077218"/>
              </a:xfrm>
              <a:prstGeom prst="rect">
                <a:avLst/>
              </a:prstGeom>
              <a:blipFill>
                <a:blip r:embed="rId5"/>
                <a:stretch>
                  <a:fillRect l="-403" r="-4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14395A4-C7E1-2C53-E29B-969E4DEE88AB}"/>
                  </a:ext>
                </a:extLst>
              </p:cNvPr>
              <p:cNvSpPr txBox="1"/>
              <p:nvPr/>
            </p:nvSpPr>
            <p:spPr>
              <a:xfrm>
                <a:off x="3660113" y="4541388"/>
                <a:ext cx="3136628" cy="1100366"/>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𝑘</m:t>
                      </m:r>
                      <m:r>
                        <a:rPr lang="en-US" sz="3200" b="0" i="1" smtClean="0">
                          <a:latin typeface="Cambria Math" panose="02040503050406030204" pitchFamily="18" charset="0"/>
                          <a:ea typeface="Cambria Math" panose="02040503050406030204" pitchFamily="18" charset="0"/>
                        </a:rPr>
                        <m:t>←</m:t>
                      </m:r>
                      <m:r>
                        <m:rPr>
                          <m:sty m:val="p"/>
                        </m:rPr>
                        <a:rPr lang="en-US" sz="3200" b="0" i="0" dirty="0" smtClean="0">
                          <a:latin typeface="Cambria Math" panose="02040503050406030204" pitchFamily="18" charset="0"/>
                          <a:ea typeface="Cambria Math" panose="02040503050406030204" pitchFamily="18" charset="0"/>
                        </a:rPr>
                        <m:t>Keygen</m:t>
                      </m:r>
                      <m:r>
                        <a:rPr lang="en-US" sz="3200" b="0" i="1" dirty="0" smtClean="0">
                          <a:latin typeface="Cambria Math" panose="02040503050406030204" pitchFamily="18" charset="0"/>
                          <a:ea typeface="Cambria Math" panose="02040503050406030204" pitchFamily="18" charset="0"/>
                        </a:rPr>
                        <m:t>(</m:t>
                      </m:r>
                      <m:sSup>
                        <m:sSupPr>
                          <m:ctrlPr>
                            <a:rPr lang="en-US" sz="3200" b="0" i="1" dirty="0" smtClean="0">
                              <a:latin typeface="Cambria Math" panose="02040503050406030204" pitchFamily="18" charset="0"/>
                              <a:ea typeface="Cambria Math" panose="02040503050406030204" pitchFamily="18" charset="0"/>
                            </a:rPr>
                          </m:ctrlPr>
                        </m:sSupPr>
                        <m:e>
                          <m:r>
                            <a:rPr lang="en-US" sz="3200" b="0" i="1" dirty="0" smtClean="0">
                              <a:latin typeface="Cambria Math" panose="02040503050406030204" pitchFamily="18" charset="0"/>
                              <a:ea typeface="Cambria Math" panose="02040503050406030204" pitchFamily="18" charset="0"/>
                            </a:rPr>
                            <m:t>1</m:t>
                          </m:r>
                        </m:e>
                        <m:sup>
                          <m:r>
                            <a:rPr lang="en-US" sz="3200" b="0" i="1" dirty="0" smtClean="0">
                              <a:latin typeface="Cambria Math" panose="02040503050406030204" pitchFamily="18" charset="0"/>
                              <a:ea typeface="Cambria Math" panose="02040503050406030204" pitchFamily="18" charset="0"/>
                            </a:rPr>
                            <m:t>𝜆</m:t>
                          </m:r>
                        </m:sup>
                      </m:sSup>
                      <m:r>
                        <a:rPr lang="en-US" sz="3200" b="0" i="1" dirty="0" smtClean="0">
                          <a:latin typeface="Cambria Math" panose="02040503050406030204" pitchFamily="18" charset="0"/>
                          <a:ea typeface="Cambria Math" panose="02040503050406030204" pitchFamily="18" charset="0"/>
                        </a:rPr>
                        <m:t>)</m:t>
                      </m:r>
                    </m:oMath>
                  </m:oMathPara>
                </a14:m>
                <a:endParaRPr lang="en-US" sz="3200" b="0" dirty="0">
                  <a:latin typeface="Cambria Math" panose="02040503050406030204" pitchFamily="18" charset="0"/>
                  <a:ea typeface="Cambria Math" panose="02040503050406030204" pitchFamily="18" charset="0"/>
                </a:endParaRPr>
              </a:p>
              <a:p>
                <a:pPr algn="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m:t>
                      </m:r>
                      <m:r>
                        <a:rPr lang="en-US" sz="3200" i="1" dirty="0">
                          <a:latin typeface="Cambria Math" panose="02040503050406030204" pitchFamily="18" charset="0"/>
                          <a:ea typeface="+mn-lt"/>
                          <a:cs typeface="+mn-lt"/>
                        </a:rPr>
                        <m:t>⟩</m:t>
                      </m:r>
                      <m:r>
                        <a:rPr lang="en-US" sz="3200" b="0" i="1" smtClean="0">
                          <a:latin typeface="Cambria Math" panose="02040503050406030204" pitchFamily="18" charset="0"/>
                          <a:ea typeface="Cambria Math" panose="02040503050406030204" pitchFamily="18" charset="0"/>
                        </a:rPr>
                        <m:t>←</m:t>
                      </m:r>
                      <m:r>
                        <m:rPr>
                          <m:sty m:val="p"/>
                        </m:rPr>
                        <a:rPr lang="en-US" sz="3200" b="0" i="1" smtClean="0">
                          <a:latin typeface="Cambria Math" panose="02040503050406030204" pitchFamily="18" charset="0"/>
                        </a:rPr>
                        <m:t>Mint</m:t>
                      </m:r>
                      <m:r>
                        <a:rPr lang="en-US" sz="3200" b="0" i="1" smtClean="0">
                          <a:latin typeface="Cambria Math" panose="02040503050406030204" pitchFamily="18" charset="0"/>
                        </a:rPr>
                        <m:t>(</m:t>
                      </m:r>
                      <m:r>
                        <a:rPr lang="en-US" sz="3200" i="1">
                          <a:latin typeface="Cambria Math" panose="02040503050406030204" pitchFamily="18" charset="0"/>
                        </a:rPr>
                        <m:t>𝑘</m:t>
                      </m:r>
                      <m:r>
                        <a:rPr lang="en-US" sz="3200" b="0" i="1" smtClean="0">
                          <a:latin typeface="Cambria Math" panose="02040503050406030204" pitchFamily="18" charset="0"/>
                        </a:rPr>
                        <m:t>)</m:t>
                      </m:r>
                    </m:oMath>
                  </m:oMathPara>
                </a14:m>
                <a:endParaRPr lang="en-US" sz="3200" dirty="0"/>
              </a:p>
            </p:txBody>
          </p:sp>
        </mc:Choice>
        <mc:Fallback xmlns="">
          <p:sp>
            <p:nvSpPr>
              <p:cNvPr id="6" name="TextBox 5">
                <a:extLst>
                  <a:ext uri="{FF2B5EF4-FFF2-40B4-BE49-F238E27FC236}">
                    <a16:creationId xmlns:a16="http://schemas.microsoft.com/office/drawing/2014/main" id="{014395A4-C7E1-2C53-E29B-969E4DEE88AB}"/>
                  </a:ext>
                </a:extLst>
              </p:cNvPr>
              <p:cNvSpPr txBox="1">
                <a:spLocks noRot="1" noChangeAspect="1" noMove="1" noResize="1" noEditPoints="1" noAdjustHandles="1" noChangeArrowheads="1" noChangeShapeType="1" noTextEdit="1"/>
              </p:cNvSpPr>
              <p:nvPr/>
            </p:nvSpPr>
            <p:spPr>
              <a:xfrm>
                <a:off x="3660113" y="4541388"/>
                <a:ext cx="3136628" cy="1100366"/>
              </a:xfrm>
              <a:prstGeom prst="rect">
                <a:avLst/>
              </a:prstGeom>
              <a:blipFill>
                <a:blip r:embed="rId6"/>
                <a:stretch>
                  <a:fillRect r="-1210" b="-12500"/>
                </a:stretch>
              </a:blipFill>
            </p:spPr>
            <p:txBody>
              <a:bodyPr/>
              <a:lstStyle/>
              <a:p>
                <a:r>
                  <a:rPr lang="en-US">
                    <a:noFill/>
                  </a:rPr>
                  <a:t> </a:t>
                </a:r>
              </a:p>
            </p:txBody>
          </p:sp>
        </mc:Fallback>
      </mc:AlternateContent>
      <p:pic>
        <p:nvPicPr>
          <p:cNvPr id="10" name="Picture 9" descr="Icon&#10;&#10;Description automatically generated">
            <a:extLst>
              <a:ext uri="{FF2B5EF4-FFF2-40B4-BE49-F238E27FC236}">
                <a16:creationId xmlns:a16="http://schemas.microsoft.com/office/drawing/2014/main" id="{895676B2-921C-5BBE-8025-26C3A485A967}"/>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83612" y="5789758"/>
            <a:ext cx="870857" cy="649514"/>
          </a:xfrm>
          <a:prstGeom prst="rect">
            <a:avLst/>
          </a:prstGeom>
        </p:spPr>
      </p:pic>
      <p:pic>
        <p:nvPicPr>
          <p:cNvPr id="13" name="Picture 12" descr="Icon&#10;&#10;Description automatically generated">
            <a:extLst>
              <a:ext uri="{FF2B5EF4-FFF2-40B4-BE49-F238E27FC236}">
                <a16:creationId xmlns:a16="http://schemas.microsoft.com/office/drawing/2014/main" id="{403DD692-022A-4967-9069-0F1EA1E9ABA7}"/>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467776" y="5824494"/>
            <a:ext cx="649514" cy="649514"/>
          </a:xfrm>
          <a:prstGeom prst="rect">
            <a:avLst/>
          </a:prstGeom>
        </p:spPr>
      </p:pic>
    </p:spTree>
    <p:extLst>
      <p:ext uri="{BB962C8B-B14F-4D97-AF65-F5344CB8AC3E}">
        <p14:creationId xmlns:p14="http://schemas.microsoft.com/office/powerpoint/2010/main" val="410597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0219F-CD51-290F-B3B6-F0CB8D2687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1D788A-1BA6-DCBF-66FE-A7521599BFA5}"/>
              </a:ext>
            </a:extLst>
          </p:cNvPr>
          <p:cNvSpPr>
            <a:spLocks noGrp="1"/>
          </p:cNvSpPr>
          <p:nvPr>
            <p:ph type="title"/>
          </p:nvPr>
        </p:nvSpPr>
        <p:spPr>
          <a:xfrm>
            <a:off x="1643269" y="383992"/>
            <a:ext cx="9581322" cy="1280890"/>
          </a:xfrm>
        </p:spPr>
        <p:txBody>
          <a:bodyPr>
            <a:normAutofit fontScale="90000"/>
          </a:bodyPr>
          <a:lstStyle/>
          <a:p>
            <a:pPr algn="ctr"/>
            <a:r>
              <a:rPr lang="en-US" dirty="0"/>
              <a:t>Warmup Private Quantum Money construction</a:t>
            </a:r>
            <a:br>
              <a:rPr lang="en-US" dirty="0"/>
            </a:br>
            <a:r>
              <a:rPr lang="en-US" dirty="0">
                <a:solidFill>
                  <a:srgbClr val="0B032E"/>
                </a:solidFill>
                <a:latin typeface="Times New Roman" panose="02020603050405020304" pitchFamily="18" charset="0"/>
                <a:cs typeface="Times New Roman" panose="02020603050405020304" pitchFamily="18" charset="0"/>
              </a:rPr>
              <a:t>(Keygen, Mint, Verify)</a:t>
            </a:r>
          </a:p>
        </p:txBody>
      </p:sp>
      <p:pic>
        <p:nvPicPr>
          <p:cNvPr id="13" name="Picture 12" descr="Icon&#10;&#10;Description automatically generated">
            <a:extLst>
              <a:ext uri="{FF2B5EF4-FFF2-40B4-BE49-F238E27FC236}">
                <a16:creationId xmlns:a16="http://schemas.microsoft.com/office/drawing/2014/main" id="{65628FD0-2E78-68E7-679B-4E88F37A05F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96181" y="1664882"/>
            <a:ext cx="2305100" cy="23051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BBFBE40-867C-F241-3CE0-E620FE22FD23}"/>
                  </a:ext>
                </a:extLst>
              </p:cNvPr>
              <p:cNvSpPr txBox="1"/>
              <p:nvPr/>
            </p:nvSpPr>
            <p:spPr>
              <a:xfrm>
                <a:off x="583096" y="1646412"/>
                <a:ext cx="9581322" cy="2695481"/>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m:rPr>
                        <m:sty m:val="p"/>
                      </m:rPr>
                      <a:rPr lang="en-US" sz="2400" dirty="0">
                        <a:latin typeface="Cambria Math" panose="02040503050406030204" pitchFamily="18" charset="0"/>
                        <a:ea typeface="Cambria Math" panose="02040503050406030204" pitchFamily="18" charset="0"/>
                      </a:rPr>
                      <m:t>Keygen</m:t>
                    </m:r>
                    <m:r>
                      <a:rPr lang="en-US" sz="2400" i="1" dirty="0">
                        <a:latin typeface="Cambria Math" panose="02040503050406030204" pitchFamily="18" charset="0"/>
                        <a:ea typeface="Cambria Math" panose="02040503050406030204" pitchFamily="18" charset="0"/>
                      </a:rPr>
                      <m:t>(</m:t>
                    </m:r>
                    <m:sSup>
                      <m:sSupPr>
                        <m:ctrlPr>
                          <a:rPr lang="en-US" sz="2400" i="1" dirty="0">
                            <a:latin typeface="Cambria Math" panose="02040503050406030204" pitchFamily="18" charset="0"/>
                            <a:ea typeface="Cambria Math" panose="02040503050406030204" pitchFamily="18" charset="0"/>
                          </a:rPr>
                        </m:ctrlPr>
                      </m:sSupPr>
                      <m:e>
                        <m:r>
                          <a:rPr lang="en-US" sz="2400" i="1" dirty="0">
                            <a:latin typeface="Cambria Math" panose="02040503050406030204" pitchFamily="18" charset="0"/>
                            <a:ea typeface="Cambria Math" panose="02040503050406030204" pitchFamily="18" charset="0"/>
                          </a:rPr>
                          <m:t>1</m:t>
                        </m:r>
                      </m:e>
                      <m:sup>
                        <m:r>
                          <a:rPr lang="en-US" sz="2400" i="1" dirty="0">
                            <a:latin typeface="Cambria Math" panose="02040503050406030204" pitchFamily="18" charset="0"/>
                            <a:ea typeface="Cambria Math" panose="02040503050406030204" pitchFamily="18" charset="0"/>
                          </a:rPr>
                          <m:t>𝜆</m:t>
                        </m:r>
                      </m:sup>
                    </m:sSup>
                    <m:r>
                      <a:rPr lang="en-US" sz="2400" i="1" dirty="0">
                        <a:latin typeface="Cambria Math" panose="02040503050406030204" pitchFamily="18" charset="0"/>
                        <a:ea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Sample random </a:t>
                </a:r>
                <a14:m>
                  <m:oMath xmlns:m="http://schemas.openxmlformats.org/officeDocument/2006/math">
                    <m:r>
                      <m:rPr>
                        <m:sty m:val="p"/>
                      </m:rPr>
                      <a:rPr lang="en-US" sz="2400" b="0" i="0" smtClean="0">
                        <a:latin typeface="Cambria Math" panose="02040503050406030204" pitchFamily="18" charset="0"/>
                        <a:ea typeface="Cambria Math" panose="02040503050406030204" pitchFamily="18" charset="0"/>
                        <a:cs typeface="Arial" panose="020B0604020202020204" pitchFamily="34" charset="0"/>
                      </a:rPr>
                      <m:t>k</m:t>
                    </m:r>
                    <m:r>
                      <a:rPr lang="en-US" sz="2400" i="1" smtClean="0">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{0,1</m:t>
                    </m:r>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ea typeface="Cambria Math" panose="02040503050406030204" pitchFamily="18" charset="0"/>
                            <a:cs typeface="Arial" panose="020B0604020202020204" pitchFamily="34" charset="0"/>
                          </a:rPr>
                          <m:t>}</m:t>
                        </m:r>
                      </m:e>
                      <m:sup>
                        <m:r>
                          <a:rPr lang="en-US" sz="2400" b="0" i="1" smtClean="0">
                            <a:latin typeface="Cambria Math" panose="02040503050406030204" pitchFamily="18" charset="0"/>
                            <a:ea typeface="Cambria Math" panose="02040503050406030204" pitchFamily="18" charset="0"/>
                            <a:cs typeface="Arial" panose="020B0604020202020204" pitchFamily="34" charset="0"/>
                          </a:rPr>
                          <m:t>𝜆</m:t>
                        </m:r>
                      </m:sup>
                    </m:sSup>
                  </m:oMath>
                </a14:m>
                <a:r>
                  <a:rPr lang="en-US" sz="2400" dirty="0"/>
                  <a:t> </a:t>
                </a:r>
                <a:r>
                  <a:rPr lang="en-US" sz="2400" dirty="0">
                    <a:latin typeface="Arial" panose="020B0604020202020204" pitchFamily="34" charset="0"/>
                    <a:cs typeface="Arial" panose="020B0604020202020204" pitchFamily="34" charset="0"/>
                  </a:rPr>
                  <a:t>and output </a:t>
                </a:r>
                <a14:m>
                  <m:oMath xmlns:m="http://schemas.openxmlformats.org/officeDocument/2006/math">
                    <m:r>
                      <m:rPr>
                        <m:sty m:val="p"/>
                      </m:rPr>
                      <a:rPr lang="en-US" sz="2400" b="0" i="0" smtClean="0">
                        <a:latin typeface="Cambria Math" panose="02040503050406030204" pitchFamily="18" charset="0"/>
                      </a:rPr>
                      <m:t>k</m:t>
                    </m:r>
                  </m:oMath>
                </a14:m>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m:rPr>
                        <m:sty m:val="p"/>
                      </m:rPr>
                      <a:rPr lang="en-US" sz="2400" i="1">
                        <a:latin typeface="Cambria Math" panose="02040503050406030204" pitchFamily="18" charset="0"/>
                      </a:rPr>
                      <m:t>Mint</m:t>
                    </m:r>
                    <m:r>
                      <a:rPr lang="en-US" sz="2400" i="1">
                        <a:latin typeface="Cambria Math" panose="02040503050406030204" pitchFamily="18" charset="0"/>
                      </a:rPr>
                      <m:t>(</m:t>
                    </m:r>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k</m:t>
                    </m:r>
                    <m:r>
                      <a:rPr lang="en-US" sz="2400" i="1">
                        <a:latin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Output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𝜆</m:t>
                    </m:r>
                  </m:oMath>
                </a14:m>
                <a:r>
                  <a:rPr lang="en-US" sz="2400" dirty="0">
                    <a:latin typeface="Arial" panose="020B0604020202020204" pitchFamily="34" charset="0"/>
                    <a:cs typeface="Arial" panose="020B0604020202020204" pitchFamily="34" charset="0"/>
                  </a:rPr>
                  <a:t>-qubit state </a:t>
                </a:r>
                <a14:m>
                  <m:oMath xmlns:m="http://schemas.openxmlformats.org/officeDocument/2006/math">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1</m:t>
                        </m:r>
                      </m:sub>
                    </m:sSub>
                    <m:r>
                      <a:rPr lang="en-US" sz="2400" i="1" dirty="0">
                        <a:latin typeface="Cambria Math" panose="02040503050406030204" pitchFamily="18" charset="0"/>
                        <a:ea typeface="+mn-lt"/>
                        <a:cs typeface="+mn-lt"/>
                      </a:rPr>
                      <m:t>⟩</m:t>
                    </m:r>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2</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r>
                  <a:rPr lang="en-US" sz="2400" dirty="0"/>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𝜆</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a:rPr lang="en-US" sz="2400" i="1">
                        <a:latin typeface="Cambria Math" panose="02040503050406030204" pitchFamily="18" charset="0"/>
                      </a:rPr>
                      <m:t>𝑉𝑒𝑟𝑖𝑓𝑦</m:t>
                    </m:r>
                    <m:r>
                      <a:rPr lang="en-IL" sz="2400" i="1">
                        <a:latin typeface="Cambria Math" panose="02040503050406030204" pitchFamily="18" charset="0"/>
                      </a:rPr>
                      <m:t> </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k</m:t>
                    </m:r>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r>
                  <a:rPr lang="en-US" sz="2400" dirty="0"/>
                  <a:t> </a:t>
                </a:r>
                <a:r>
                  <a:rPr lang="en-US" sz="2400" dirty="0">
                    <a:latin typeface="Arial" panose="020B0604020202020204" pitchFamily="34" charset="0"/>
                    <a:cs typeface="Arial" panose="020B0604020202020204" pitchFamily="34" charset="0"/>
                  </a:rPr>
                  <a:t>Measure each qubit and match with k.</a:t>
                </a:r>
              </a:p>
            </p:txBody>
          </p:sp>
        </mc:Choice>
        <mc:Fallback xmlns="">
          <p:sp>
            <p:nvSpPr>
              <p:cNvPr id="5" name="TextBox 4">
                <a:extLst>
                  <a:ext uri="{FF2B5EF4-FFF2-40B4-BE49-F238E27FC236}">
                    <a16:creationId xmlns:a16="http://schemas.microsoft.com/office/drawing/2014/main" id="{2BBFBE40-867C-F241-3CE0-E620FE22FD23}"/>
                  </a:ext>
                </a:extLst>
              </p:cNvPr>
              <p:cNvSpPr txBox="1">
                <a:spLocks noRot="1" noChangeAspect="1" noMove="1" noResize="1" noEditPoints="1" noAdjustHandles="1" noChangeArrowheads="1" noChangeShapeType="1" noTextEdit="1"/>
              </p:cNvSpPr>
              <p:nvPr/>
            </p:nvSpPr>
            <p:spPr>
              <a:xfrm>
                <a:off x="583096" y="1646412"/>
                <a:ext cx="9581322" cy="2695481"/>
              </a:xfrm>
              <a:prstGeom prst="rect">
                <a:avLst/>
              </a:prstGeom>
              <a:blipFill>
                <a:blip r:embed="rId4"/>
                <a:stretch>
                  <a:fillRect l="-927" t="-939" b="-422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2D25312-B0DF-6340-D44D-7B7B225AA1C1}"/>
              </a:ext>
            </a:extLst>
          </p:cNvPr>
          <p:cNvSpPr txBox="1"/>
          <p:nvPr/>
        </p:nvSpPr>
        <p:spPr>
          <a:xfrm>
            <a:off x="4492486" y="4543599"/>
            <a:ext cx="3882888"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Is it secure?</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Can measure to copy.</a:t>
            </a:r>
          </a:p>
        </p:txBody>
      </p:sp>
      <p:sp>
        <p:nvSpPr>
          <p:cNvPr id="9" name="TextBox 8">
            <a:extLst>
              <a:ext uri="{FF2B5EF4-FFF2-40B4-BE49-F238E27FC236}">
                <a16:creationId xmlns:a16="http://schemas.microsoft.com/office/drawing/2014/main" id="{EFF7F244-D9E7-8755-A796-1D08B0A9A695}"/>
              </a:ext>
            </a:extLst>
          </p:cNvPr>
          <p:cNvSpPr txBox="1"/>
          <p:nvPr/>
        </p:nvSpPr>
        <p:spPr>
          <a:xfrm>
            <a:off x="9011868" y="4020379"/>
            <a:ext cx="346544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Classical Scheme</a:t>
            </a:r>
          </a:p>
        </p:txBody>
      </p:sp>
    </p:spTree>
    <p:extLst>
      <p:ext uri="{BB962C8B-B14F-4D97-AF65-F5344CB8AC3E}">
        <p14:creationId xmlns:p14="http://schemas.microsoft.com/office/powerpoint/2010/main" val="102346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69690-7CD3-47D1-8FF7-C848C959C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3C575-2CD7-823C-F07C-F30D47FF64B9}"/>
              </a:ext>
            </a:extLst>
          </p:cNvPr>
          <p:cNvSpPr>
            <a:spLocks noGrp="1"/>
          </p:cNvSpPr>
          <p:nvPr>
            <p:ph type="title"/>
          </p:nvPr>
        </p:nvSpPr>
        <p:spPr>
          <a:xfrm>
            <a:off x="1643269" y="383992"/>
            <a:ext cx="9581322" cy="1280890"/>
          </a:xfrm>
        </p:spPr>
        <p:txBody>
          <a:bodyPr>
            <a:normAutofit fontScale="90000"/>
          </a:bodyPr>
          <a:lstStyle/>
          <a:p>
            <a:pPr algn="ctr"/>
            <a:r>
              <a:rPr lang="en-US" dirty="0"/>
              <a:t>Warmup Private Quantum Money construction</a:t>
            </a:r>
            <a:br>
              <a:rPr lang="en-US" dirty="0"/>
            </a:br>
            <a:r>
              <a:rPr lang="en-US" dirty="0">
                <a:solidFill>
                  <a:srgbClr val="0B032E"/>
                </a:solidFill>
                <a:latin typeface="Times New Roman" panose="02020603050405020304" pitchFamily="18" charset="0"/>
                <a:cs typeface="Times New Roman" panose="02020603050405020304" pitchFamily="18" charset="0"/>
              </a:rPr>
              <a:t>(Keygen, Mint, Verify)</a:t>
            </a:r>
          </a:p>
        </p:txBody>
      </p:sp>
      <p:pic>
        <p:nvPicPr>
          <p:cNvPr id="13" name="Picture 12" descr="Icon&#10;&#10;Description automatically generated">
            <a:extLst>
              <a:ext uri="{FF2B5EF4-FFF2-40B4-BE49-F238E27FC236}">
                <a16:creationId xmlns:a16="http://schemas.microsoft.com/office/drawing/2014/main" id="{D29A78EC-418D-887E-37D3-F0D30E90D27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96181" y="1664882"/>
            <a:ext cx="2305100" cy="23051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C501A3E-212F-E8D5-F6D1-77072FEC6686}"/>
                  </a:ext>
                </a:extLst>
              </p:cNvPr>
              <p:cNvSpPr txBox="1"/>
              <p:nvPr/>
            </p:nvSpPr>
            <p:spPr>
              <a:xfrm>
                <a:off x="583096" y="1646412"/>
                <a:ext cx="9581322" cy="2695481"/>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m:rPr>
                        <m:sty m:val="p"/>
                      </m:rPr>
                      <a:rPr lang="en-US" sz="2400" dirty="0">
                        <a:latin typeface="Cambria Math" panose="02040503050406030204" pitchFamily="18" charset="0"/>
                        <a:ea typeface="Cambria Math" panose="02040503050406030204" pitchFamily="18" charset="0"/>
                      </a:rPr>
                      <m:t>Keygen</m:t>
                    </m:r>
                    <m:r>
                      <a:rPr lang="en-US" sz="2400" i="1" dirty="0">
                        <a:latin typeface="Cambria Math" panose="02040503050406030204" pitchFamily="18" charset="0"/>
                        <a:ea typeface="Cambria Math" panose="02040503050406030204" pitchFamily="18" charset="0"/>
                      </a:rPr>
                      <m:t>(</m:t>
                    </m:r>
                    <m:sSup>
                      <m:sSupPr>
                        <m:ctrlPr>
                          <a:rPr lang="en-US" sz="2400" i="1" dirty="0">
                            <a:latin typeface="Cambria Math" panose="02040503050406030204" pitchFamily="18" charset="0"/>
                            <a:ea typeface="Cambria Math" panose="02040503050406030204" pitchFamily="18" charset="0"/>
                          </a:rPr>
                        </m:ctrlPr>
                      </m:sSupPr>
                      <m:e>
                        <m:r>
                          <a:rPr lang="en-US" sz="2400" i="1" dirty="0">
                            <a:latin typeface="Cambria Math" panose="02040503050406030204" pitchFamily="18" charset="0"/>
                            <a:ea typeface="Cambria Math" panose="02040503050406030204" pitchFamily="18" charset="0"/>
                          </a:rPr>
                          <m:t>1</m:t>
                        </m:r>
                      </m:e>
                      <m:sup>
                        <m:r>
                          <a:rPr lang="en-US" sz="2400" i="1" dirty="0">
                            <a:latin typeface="Cambria Math" panose="02040503050406030204" pitchFamily="18" charset="0"/>
                            <a:ea typeface="Cambria Math" panose="02040503050406030204" pitchFamily="18" charset="0"/>
                          </a:rPr>
                          <m:t>𝜆</m:t>
                        </m:r>
                      </m:sup>
                    </m:sSup>
                    <m:r>
                      <a:rPr lang="en-US" sz="2400" i="1" dirty="0">
                        <a:latin typeface="Cambria Math" panose="02040503050406030204" pitchFamily="18" charset="0"/>
                        <a:ea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Sample random </a:t>
                </a:r>
                <a14:m>
                  <m:oMath xmlns:m="http://schemas.openxmlformats.org/officeDocument/2006/math">
                    <m:r>
                      <m:rPr>
                        <m:sty m:val="p"/>
                      </m:rPr>
                      <a:rPr lang="en-US" sz="2400" b="0" i="0" smtClean="0">
                        <a:latin typeface="Cambria Math" panose="02040503050406030204" pitchFamily="18" charset="0"/>
                        <a:ea typeface="Cambria Math" panose="02040503050406030204" pitchFamily="18" charset="0"/>
                        <a:cs typeface="Arial" panose="020B0604020202020204" pitchFamily="34" charset="0"/>
                      </a:rPr>
                      <m:t>k</m:t>
                    </m:r>
                    <m:r>
                      <a:rPr lang="en-US" sz="2400" i="1" smtClean="0">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{0,1</m:t>
                    </m:r>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ea typeface="Cambria Math" panose="02040503050406030204" pitchFamily="18" charset="0"/>
                            <a:cs typeface="Arial" panose="020B0604020202020204" pitchFamily="34" charset="0"/>
                          </a:rPr>
                          <m:t>}</m:t>
                        </m:r>
                      </m:e>
                      <m:sup>
                        <m:r>
                          <a:rPr lang="en-US" sz="2400" b="0" i="1" smtClean="0">
                            <a:latin typeface="Cambria Math" panose="02040503050406030204" pitchFamily="18" charset="0"/>
                            <a:ea typeface="Cambria Math" panose="02040503050406030204" pitchFamily="18" charset="0"/>
                            <a:cs typeface="Arial" panose="020B0604020202020204" pitchFamily="34" charset="0"/>
                          </a:rPr>
                          <m:t>𝜆</m:t>
                        </m:r>
                      </m:sup>
                    </m:sSup>
                  </m:oMath>
                </a14:m>
                <a:r>
                  <a:rPr lang="en-US" sz="2400" dirty="0"/>
                  <a:t> </a:t>
                </a:r>
                <a:r>
                  <a:rPr lang="en-US" sz="2400" dirty="0">
                    <a:latin typeface="Arial" panose="020B0604020202020204" pitchFamily="34" charset="0"/>
                    <a:cs typeface="Arial" panose="020B0604020202020204" pitchFamily="34" charset="0"/>
                  </a:rPr>
                  <a:t>and output </a:t>
                </a:r>
                <a14:m>
                  <m:oMath xmlns:m="http://schemas.openxmlformats.org/officeDocument/2006/math">
                    <m:r>
                      <m:rPr>
                        <m:sty m:val="p"/>
                      </m:rPr>
                      <a:rPr lang="en-US" sz="2400" b="0" i="0" smtClean="0">
                        <a:latin typeface="Cambria Math" panose="02040503050406030204" pitchFamily="18" charset="0"/>
                      </a:rPr>
                      <m:t>k</m:t>
                    </m:r>
                  </m:oMath>
                </a14:m>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m:rPr>
                        <m:sty m:val="p"/>
                      </m:rPr>
                      <a:rPr lang="en-US" sz="2400" i="1">
                        <a:latin typeface="Cambria Math" panose="02040503050406030204" pitchFamily="18" charset="0"/>
                      </a:rPr>
                      <m:t>Mint</m:t>
                    </m:r>
                    <m:r>
                      <a:rPr lang="en-US" sz="2400" i="1">
                        <a:latin typeface="Cambria Math" panose="02040503050406030204" pitchFamily="18" charset="0"/>
                      </a:rPr>
                      <m:t>(</m:t>
                    </m:r>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k</m:t>
                    </m:r>
                    <m:r>
                      <a:rPr lang="en-US" sz="2400" i="1">
                        <a:latin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Output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𝜆</m:t>
                    </m:r>
                  </m:oMath>
                </a14:m>
                <a:r>
                  <a:rPr lang="en-US" sz="2400" dirty="0">
                    <a:latin typeface="Arial" panose="020B0604020202020204" pitchFamily="34" charset="0"/>
                    <a:cs typeface="Arial" panose="020B0604020202020204" pitchFamily="34" charset="0"/>
                  </a:rPr>
                  <a:t>-qubit state </a:t>
                </a:r>
                <a14:m>
                  <m:oMath xmlns:m="http://schemas.openxmlformats.org/officeDocument/2006/math">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r>
                      <m:rPr>
                        <m:sty m:val="p"/>
                      </m:rPr>
                      <a:rPr lang="en-US" sz="2400" b="0" i="1" dirty="0" smtClean="0">
                        <a:solidFill>
                          <a:schemeClr val="accent2">
                            <a:lumMod val="75000"/>
                          </a:schemeClr>
                        </a:solidFill>
                        <a:latin typeface="Cambria Math" panose="02040503050406030204" pitchFamily="18" charset="0"/>
                        <a:ea typeface="+mn-lt"/>
                        <a:cs typeface="+mn-lt"/>
                      </a:rPr>
                      <m:t>H</m:t>
                    </m:r>
                    <m:r>
                      <a:rPr lang="en-US" sz="24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1</m:t>
                        </m:r>
                      </m:sub>
                    </m:sSub>
                    <m:r>
                      <a:rPr lang="en-US" sz="2400" i="1" dirty="0">
                        <a:latin typeface="Cambria Math" panose="02040503050406030204" pitchFamily="18" charset="0"/>
                        <a:ea typeface="+mn-lt"/>
                        <a:cs typeface="+mn-lt"/>
                      </a:rPr>
                      <m:t>⟩</m:t>
                    </m:r>
                    <m:r>
                      <a:rPr lang="en-US" sz="2400" i="1">
                        <a:latin typeface="Cambria Math" panose="02040503050406030204" pitchFamily="18" charset="0"/>
                      </a:rPr>
                      <m:t>⊗</m:t>
                    </m:r>
                    <m:r>
                      <m:rPr>
                        <m:sty m:val="p"/>
                      </m:rPr>
                      <a:rPr lang="en-US" sz="2400" b="0" i="1" smtClean="0">
                        <a:solidFill>
                          <a:schemeClr val="accent2">
                            <a:lumMod val="75000"/>
                          </a:schemeClr>
                        </a:solidFill>
                        <a:latin typeface="Cambria Math" panose="02040503050406030204" pitchFamily="18" charset="0"/>
                      </a:rPr>
                      <m:t>H</m:t>
                    </m:r>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2</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r>
                  <a:rPr lang="en-US" sz="2400" dirty="0"/>
                  <a:t> </a:t>
                </a:r>
                <a14:m>
                  <m:oMath xmlns:m="http://schemas.openxmlformats.org/officeDocument/2006/math">
                    <m:r>
                      <m:rPr>
                        <m:sty m:val="p"/>
                      </m:rPr>
                      <a:rPr lang="en-US" sz="2400" b="0" i="0" smtClean="0">
                        <a:solidFill>
                          <a:schemeClr val="accent2">
                            <a:lumMod val="75000"/>
                          </a:schemeClr>
                        </a:solidFill>
                        <a:latin typeface="Cambria Math" panose="02040503050406030204" pitchFamily="18" charset="0"/>
                        <a:ea typeface="Cambria Math" panose="02040503050406030204" pitchFamily="18" charset="0"/>
                        <a:cs typeface="Arial" panose="020B0604020202020204" pitchFamily="34" charset="0"/>
                      </a:rPr>
                      <m:t>H</m:t>
                    </m:r>
                    <m:r>
                      <a:rPr lang="en-US" sz="2400" b="0" i="0" smtClean="0">
                        <a:latin typeface="Cambria Math" panose="02040503050406030204" pitchFamily="18" charset="0"/>
                        <a:ea typeface="Cambria Math" panose="02040503050406030204" pitchFamily="18" charset="0"/>
                        <a:cs typeface="Arial" panose="020B0604020202020204" pitchFamily="34" charset="0"/>
                      </a:rPr>
                      <m:t> </m:t>
                    </m:r>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𝜆</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a:rPr lang="en-US" sz="2400" i="1">
                        <a:latin typeface="Cambria Math" panose="02040503050406030204" pitchFamily="18" charset="0"/>
                      </a:rPr>
                      <m:t>𝑉𝑒𝑟𝑖𝑓𝑦</m:t>
                    </m:r>
                    <m:r>
                      <a:rPr lang="en-IL" sz="2400" i="1">
                        <a:latin typeface="Cambria Math" panose="02040503050406030204" pitchFamily="18" charset="0"/>
                      </a:rPr>
                      <m:t> </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k</m:t>
                    </m:r>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r>
                  <a:rPr lang="en-US" sz="2400" dirty="0"/>
                  <a:t> </a:t>
                </a:r>
                <a:r>
                  <a:rPr lang="en-US" sz="2400" dirty="0">
                    <a:latin typeface="Arial" panose="020B0604020202020204" pitchFamily="34" charset="0"/>
                    <a:cs typeface="Arial" panose="020B0604020202020204" pitchFamily="34" charset="0"/>
                  </a:rPr>
                  <a:t>Apply H then measure each qubit and match with k.</a:t>
                </a:r>
              </a:p>
            </p:txBody>
          </p:sp>
        </mc:Choice>
        <mc:Fallback xmlns="">
          <p:sp>
            <p:nvSpPr>
              <p:cNvPr id="5" name="TextBox 4">
                <a:extLst>
                  <a:ext uri="{FF2B5EF4-FFF2-40B4-BE49-F238E27FC236}">
                    <a16:creationId xmlns:a16="http://schemas.microsoft.com/office/drawing/2014/main" id="{EC501A3E-212F-E8D5-F6D1-77072FEC6686}"/>
                  </a:ext>
                </a:extLst>
              </p:cNvPr>
              <p:cNvSpPr txBox="1">
                <a:spLocks noRot="1" noChangeAspect="1" noMove="1" noResize="1" noEditPoints="1" noAdjustHandles="1" noChangeArrowheads="1" noChangeShapeType="1" noTextEdit="1"/>
              </p:cNvSpPr>
              <p:nvPr/>
            </p:nvSpPr>
            <p:spPr>
              <a:xfrm>
                <a:off x="583096" y="1646412"/>
                <a:ext cx="9581322" cy="2695481"/>
              </a:xfrm>
              <a:prstGeom prst="rect">
                <a:avLst/>
              </a:prstGeom>
              <a:blipFill>
                <a:blip r:embed="rId4"/>
                <a:stretch>
                  <a:fillRect l="-927" t="-939" r="-530" b="-422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0519DAF-5EC7-9AFB-4E57-7B13556CE56D}"/>
              </a:ext>
            </a:extLst>
          </p:cNvPr>
          <p:cNvSpPr txBox="1"/>
          <p:nvPr/>
        </p:nvSpPr>
        <p:spPr>
          <a:xfrm>
            <a:off x="4492486" y="4543599"/>
            <a:ext cx="5162502"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Is it secure?</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Invert H and measure to copy.</a:t>
            </a:r>
          </a:p>
        </p:txBody>
      </p:sp>
    </p:spTree>
    <p:extLst>
      <p:ext uri="{BB962C8B-B14F-4D97-AF65-F5344CB8AC3E}">
        <p14:creationId xmlns:p14="http://schemas.microsoft.com/office/powerpoint/2010/main" val="223554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EFD2B-A8AA-9352-003F-210FBE7AE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9B75B-A850-9C61-B9E3-52CAD5B33AE7}"/>
              </a:ext>
            </a:extLst>
          </p:cNvPr>
          <p:cNvSpPr>
            <a:spLocks noGrp="1"/>
          </p:cNvSpPr>
          <p:nvPr>
            <p:ph type="title"/>
          </p:nvPr>
        </p:nvSpPr>
        <p:spPr>
          <a:xfrm>
            <a:off x="1169894" y="383992"/>
            <a:ext cx="10690411" cy="1280890"/>
          </a:xfrm>
        </p:spPr>
        <p:txBody>
          <a:bodyPr>
            <a:normAutofit fontScale="90000"/>
          </a:bodyPr>
          <a:lstStyle/>
          <a:p>
            <a:pPr algn="ctr"/>
            <a:r>
              <a:rPr lang="en-US" dirty="0"/>
              <a:t>Wiesner’s Private Quantum Money construction’83</a:t>
            </a:r>
            <a:br>
              <a:rPr lang="en-US" dirty="0"/>
            </a:br>
            <a:r>
              <a:rPr lang="en-US" dirty="0">
                <a:solidFill>
                  <a:srgbClr val="0B032E"/>
                </a:solidFill>
                <a:latin typeface="Times New Roman" panose="02020603050405020304" pitchFamily="18" charset="0"/>
                <a:cs typeface="Times New Roman" panose="02020603050405020304" pitchFamily="18" charset="0"/>
              </a:rPr>
              <a:t>(Keygen, Mint, Verify)</a:t>
            </a:r>
          </a:p>
        </p:txBody>
      </p:sp>
      <p:pic>
        <p:nvPicPr>
          <p:cNvPr id="10" name="Picture 9" descr="Icon&#10;&#10;Description automatically generated">
            <a:extLst>
              <a:ext uri="{FF2B5EF4-FFF2-40B4-BE49-F238E27FC236}">
                <a16:creationId xmlns:a16="http://schemas.microsoft.com/office/drawing/2014/main" id="{01E3AFCF-98B4-5C8E-CDC6-3D810966FB1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164418" y="4467188"/>
            <a:ext cx="1497180" cy="1116646"/>
          </a:xfrm>
          <a:prstGeom prst="rect">
            <a:avLst/>
          </a:prstGeom>
        </p:spPr>
      </p:pic>
      <p:pic>
        <p:nvPicPr>
          <p:cNvPr id="4" name="Picture 3">
            <a:extLst>
              <a:ext uri="{FF2B5EF4-FFF2-40B4-BE49-F238E27FC236}">
                <a16:creationId xmlns:a16="http://schemas.microsoft.com/office/drawing/2014/main" id="{97C6D93F-3804-2DE2-9410-BDCE4D600518}"/>
              </a:ext>
            </a:extLst>
          </p:cNvPr>
          <p:cNvPicPr>
            <a:picLocks noChangeAspect="1"/>
          </p:cNvPicPr>
          <p:nvPr/>
        </p:nvPicPr>
        <p:blipFill>
          <a:blip r:embed="rId4"/>
          <a:stretch>
            <a:fillRect/>
          </a:stretch>
        </p:blipFill>
        <p:spPr>
          <a:xfrm>
            <a:off x="9574306" y="1291801"/>
            <a:ext cx="2631332" cy="2786529"/>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FDD5E53-927F-8AA2-36F6-71DE592D6077}"/>
                  </a:ext>
                </a:extLst>
              </p:cNvPr>
              <p:cNvSpPr txBox="1"/>
              <p:nvPr/>
            </p:nvSpPr>
            <p:spPr>
              <a:xfrm>
                <a:off x="583096" y="1646412"/>
                <a:ext cx="9581322" cy="2727926"/>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m:rPr>
                        <m:sty m:val="p"/>
                      </m:rPr>
                      <a:rPr lang="en-US" sz="2400" dirty="0">
                        <a:latin typeface="Cambria Math" panose="02040503050406030204" pitchFamily="18" charset="0"/>
                        <a:ea typeface="Cambria Math" panose="02040503050406030204" pitchFamily="18" charset="0"/>
                      </a:rPr>
                      <m:t>Keygen</m:t>
                    </m:r>
                    <m:r>
                      <a:rPr lang="en-US" sz="2400" i="1" dirty="0">
                        <a:latin typeface="Cambria Math" panose="02040503050406030204" pitchFamily="18" charset="0"/>
                        <a:ea typeface="Cambria Math" panose="02040503050406030204" pitchFamily="18" charset="0"/>
                      </a:rPr>
                      <m:t>(</m:t>
                    </m:r>
                    <m:sSup>
                      <m:sSupPr>
                        <m:ctrlPr>
                          <a:rPr lang="en-US" sz="2400" i="1" dirty="0">
                            <a:latin typeface="Cambria Math" panose="02040503050406030204" pitchFamily="18" charset="0"/>
                            <a:ea typeface="Cambria Math" panose="02040503050406030204" pitchFamily="18" charset="0"/>
                          </a:rPr>
                        </m:ctrlPr>
                      </m:sSupPr>
                      <m:e>
                        <m:r>
                          <a:rPr lang="en-US" sz="2400" i="1" dirty="0">
                            <a:latin typeface="Cambria Math" panose="02040503050406030204" pitchFamily="18" charset="0"/>
                            <a:ea typeface="Cambria Math" panose="02040503050406030204" pitchFamily="18" charset="0"/>
                          </a:rPr>
                          <m:t>1</m:t>
                        </m:r>
                      </m:e>
                      <m:sup>
                        <m:r>
                          <a:rPr lang="en-US" sz="2400" i="1" dirty="0">
                            <a:latin typeface="Cambria Math" panose="02040503050406030204" pitchFamily="18" charset="0"/>
                            <a:ea typeface="Cambria Math" panose="02040503050406030204" pitchFamily="18" charset="0"/>
                          </a:rPr>
                          <m:t>𝜆</m:t>
                        </m:r>
                      </m:sup>
                    </m:sSup>
                    <m:r>
                      <a:rPr lang="en-US" sz="2400" i="1" dirty="0">
                        <a:latin typeface="Cambria Math" panose="02040503050406030204" pitchFamily="18" charset="0"/>
                        <a:ea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Sample random </a:t>
                </a:r>
                <a14:m>
                  <m:oMath xmlns:m="http://schemas.openxmlformats.org/officeDocument/2006/math">
                    <m:r>
                      <m:rPr>
                        <m:sty m:val="p"/>
                      </m:rPr>
                      <a:rPr lang="en-US" sz="2400">
                        <a:latin typeface="Cambria Math" panose="02040503050406030204" pitchFamily="18" charset="0"/>
                        <a:ea typeface="Cambria Math" panose="02040503050406030204" pitchFamily="18" charset="0"/>
                        <a:cs typeface="Arial" panose="020B0604020202020204" pitchFamily="34" charset="0"/>
                      </a:rPr>
                      <m:t>x</m:t>
                    </m:r>
                    <m:r>
                      <a:rPr lang="en-US" sz="2400">
                        <a:latin typeface="Cambria Math" panose="02040503050406030204" pitchFamily="18" charset="0"/>
                        <a:ea typeface="Cambria Math" panose="02040503050406030204" pitchFamily="18" charset="0"/>
                        <a:cs typeface="Arial" panose="020B0604020202020204" pitchFamily="34" charset="0"/>
                      </a:rPr>
                      <m:t>,</m:t>
                    </m:r>
                    <m:r>
                      <a:rPr lang="en-US" sz="2400" i="1">
                        <a:latin typeface="Cambria Math" panose="02040503050406030204" pitchFamily="18" charset="0"/>
                        <a:ea typeface="Cambria Math" panose="02040503050406030204" pitchFamily="18" charset="0"/>
                        <a:cs typeface="Arial" panose="020B0604020202020204" pitchFamily="34" charset="0"/>
                      </a:rPr>
                      <m:t>𝜃</m:t>
                    </m:r>
                    <m:r>
                      <a:rPr lang="en-US" sz="2400" i="1">
                        <a:latin typeface="Cambria Math" panose="02040503050406030204" pitchFamily="18" charset="0"/>
                        <a:ea typeface="Cambria Math" panose="02040503050406030204" pitchFamily="18" charset="0"/>
                        <a:cs typeface="Arial" panose="020B0604020202020204" pitchFamily="34" charset="0"/>
                      </a:rPr>
                      <m:t>←{0,1</m:t>
                    </m:r>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a:rPr lang="en-US" sz="2400" i="1">
                            <a:latin typeface="Cambria Math" panose="02040503050406030204" pitchFamily="18" charset="0"/>
                            <a:ea typeface="Cambria Math" panose="02040503050406030204" pitchFamily="18" charset="0"/>
                            <a:cs typeface="Arial" panose="020B0604020202020204" pitchFamily="34" charset="0"/>
                          </a:rPr>
                          <m:t>}</m:t>
                        </m:r>
                      </m:e>
                      <m:sup>
                        <m:r>
                          <a:rPr lang="en-US" sz="2400" i="1">
                            <a:latin typeface="Cambria Math" panose="02040503050406030204" pitchFamily="18" charset="0"/>
                            <a:ea typeface="Cambria Math" panose="02040503050406030204" pitchFamily="18" charset="0"/>
                            <a:cs typeface="Arial" panose="020B0604020202020204" pitchFamily="34" charset="0"/>
                          </a:rPr>
                          <m:t>𝜆</m:t>
                        </m:r>
                      </m:sup>
                    </m:sSup>
                  </m:oMath>
                </a14:m>
                <a:r>
                  <a:rPr lang="en-US" sz="2400" dirty="0"/>
                  <a:t> </a:t>
                </a:r>
                <a:r>
                  <a:rPr lang="en-US" sz="2400" dirty="0">
                    <a:latin typeface="Arial" panose="020B0604020202020204" pitchFamily="34" charset="0"/>
                    <a:cs typeface="Arial" panose="020B0604020202020204" pitchFamily="34" charset="0"/>
                  </a:rPr>
                  <a:t>and output </a:t>
                </a:r>
                <a14:m>
                  <m:oMath xmlns:m="http://schemas.openxmlformats.org/officeDocument/2006/math">
                    <m:r>
                      <m:rPr>
                        <m:sty m:val="p"/>
                      </m:rPr>
                      <a:rPr lang="en-US" sz="2400">
                        <a:latin typeface="Cambria Math" panose="02040503050406030204" pitchFamily="18" charset="0"/>
                      </a:rPr>
                      <m:t>k</m:t>
                    </m:r>
                    <m:r>
                      <a:rPr lang="en-US" sz="2400">
                        <a:latin typeface="Cambria Math" panose="02040503050406030204" pitchFamily="18" charset="0"/>
                      </a:rPr>
                      <m:t>=</m:t>
                    </m:r>
                    <m:r>
                      <a:rPr lang="en-US" sz="2400" i="1">
                        <a:latin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cs typeface="Arial" panose="020B0604020202020204" pitchFamily="34" charset="0"/>
                      </a:rPr>
                      <m:t>x</m:t>
                    </m:r>
                    <m:r>
                      <a:rPr lang="en-US" sz="2400">
                        <a:latin typeface="Cambria Math" panose="02040503050406030204" pitchFamily="18" charset="0"/>
                        <a:ea typeface="Cambria Math" panose="02040503050406030204" pitchFamily="18" charset="0"/>
                        <a:cs typeface="Arial" panose="020B0604020202020204" pitchFamily="34" charset="0"/>
                      </a:rPr>
                      <m:t>,</m:t>
                    </m:r>
                    <m:r>
                      <a:rPr lang="en-US" sz="2400" i="1">
                        <a:latin typeface="Cambria Math" panose="02040503050406030204" pitchFamily="18" charset="0"/>
                        <a:ea typeface="Cambria Math" panose="02040503050406030204" pitchFamily="18" charset="0"/>
                        <a:cs typeface="Arial" panose="020B0604020202020204" pitchFamily="34" charset="0"/>
                      </a:rPr>
                      <m:t>𝜃</m:t>
                    </m:r>
                    <m:r>
                      <a:rPr lang="en-US" sz="2400" i="1">
                        <a:latin typeface="Cambria Math" panose="02040503050406030204" pitchFamily="18" charset="0"/>
                      </a:rPr>
                      <m:t>)</m:t>
                    </m:r>
                  </m:oMath>
                </a14:m>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m:rPr>
                        <m:sty m:val="p"/>
                      </m:rPr>
                      <a:rPr lang="en-US" sz="2400" i="1">
                        <a:latin typeface="Cambria Math" panose="02040503050406030204" pitchFamily="18" charset="0"/>
                      </a:rPr>
                      <m:t>Mint</m:t>
                    </m:r>
                    <m:r>
                      <a:rPr lang="en-US" sz="2400" i="1">
                        <a:latin typeface="Cambria Math" panose="02040503050406030204" pitchFamily="18" charset="0"/>
                      </a:rPr>
                      <m:t>(</m:t>
                    </m:r>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k</m:t>
                    </m:r>
                    <m:r>
                      <a:rPr lang="en-US" sz="2400" i="1">
                        <a:latin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Output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𝜆</m:t>
                    </m:r>
                  </m:oMath>
                </a14:m>
                <a:r>
                  <a:rPr lang="en-US" sz="2400" dirty="0">
                    <a:latin typeface="Arial" panose="020B0604020202020204" pitchFamily="34" charset="0"/>
                    <a:cs typeface="Arial" panose="020B0604020202020204" pitchFamily="34" charset="0"/>
                  </a:rPr>
                  <a:t>-qubit state </a:t>
                </a:r>
                <a14:m>
                  <m:oMath xmlns:m="http://schemas.openxmlformats.org/officeDocument/2006/math">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 </m:t>
                        </m:r>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H</m:t>
                        </m:r>
                      </m:e>
                      <m:sup>
                        <m:sSub>
                          <m:sSub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1</m:t>
                            </m:r>
                          </m:sub>
                        </m:sSub>
                      </m:sup>
                    </m:sSup>
                    <m:r>
                      <a:rPr lang="en-US" sz="24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1</m:t>
                        </m:r>
                      </m:sub>
                    </m:sSub>
                    <m:r>
                      <a:rPr lang="en-US" sz="2400" i="1" dirty="0">
                        <a:latin typeface="Cambria Math" panose="02040503050406030204" pitchFamily="18" charset="0"/>
                        <a:ea typeface="+mn-lt"/>
                        <a:cs typeface="+mn-lt"/>
                      </a:rPr>
                      <m:t>⟩</m:t>
                    </m:r>
                    <m:r>
                      <a:rPr lang="en-US" sz="2400" i="1">
                        <a:latin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H</m:t>
                        </m:r>
                      </m:e>
                      <m:sup>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2</m:t>
                            </m:r>
                          </m:sub>
                        </m:sSub>
                      </m:sup>
                    </m:sSup>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2</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r>
                  <a:rPr lang="en-US" sz="2400" dirty="0"/>
                  <a:t> </a:t>
                </a:r>
                <a14:m>
                  <m:oMath xmlns:m="http://schemas.openxmlformats.org/officeDocument/2006/math">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H</m:t>
                        </m:r>
                      </m:e>
                      <m:sup>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a:rPr lang="en-US" sz="2400" i="1" smtClean="0">
                                <a:latin typeface="Cambria Math" panose="02040503050406030204" pitchFamily="18" charset="0"/>
                                <a:ea typeface="Cambria Math" panose="02040503050406030204" pitchFamily="18" charset="0"/>
                                <a:cs typeface="Arial" panose="020B0604020202020204" pitchFamily="34" charset="0"/>
                              </a:rPr>
                              <m:t>𝜆</m:t>
                            </m:r>
                          </m:sub>
                        </m:sSub>
                      </m:sup>
                    </m:sSup>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𝜆</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a:rPr lang="en-US" sz="2400" i="1">
                        <a:latin typeface="Cambria Math" panose="02040503050406030204" pitchFamily="18" charset="0"/>
                      </a:rPr>
                      <m:t>𝑉𝑒𝑟𝑖𝑓𝑦</m:t>
                    </m:r>
                    <m:r>
                      <a:rPr lang="en-IL" sz="2400" i="1">
                        <a:latin typeface="Cambria Math" panose="02040503050406030204" pitchFamily="18" charset="0"/>
                      </a:rPr>
                      <m:t> </m:t>
                    </m:r>
                    <m:r>
                      <a:rPr lang="en-US" sz="2400" b="0" i="0" smtClean="0">
                        <a:latin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cs typeface="Arial" panose="020B0604020202020204" pitchFamily="34" charset="0"/>
                      </a:rPr>
                      <m:t>x</m:t>
                    </m:r>
                    <m:r>
                      <a:rPr lang="en-US" sz="2400">
                        <a:latin typeface="Cambria Math" panose="02040503050406030204" pitchFamily="18" charset="0"/>
                        <a:ea typeface="Cambria Math" panose="02040503050406030204" pitchFamily="18" charset="0"/>
                        <a:cs typeface="Arial" panose="020B0604020202020204" pitchFamily="34" charset="0"/>
                      </a:rPr>
                      <m:t>,</m:t>
                    </m:r>
                    <m:r>
                      <a:rPr lang="en-US" sz="2400" i="1">
                        <a:latin typeface="Cambria Math" panose="02040503050406030204" pitchFamily="18" charset="0"/>
                        <a:ea typeface="Cambria Math" panose="02040503050406030204" pitchFamily="18" charset="0"/>
                        <a:cs typeface="Arial" panose="020B0604020202020204" pitchFamily="34" charset="0"/>
                      </a:rPr>
                      <m:t>𝜃</m:t>
                    </m:r>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r>
                  <a:rPr lang="en-US" sz="2400" dirty="0"/>
                  <a:t>: </a:t>
                </a:r>
                <a:r>
                  <a:rPr lang="en-US" sz="2400" dirty="0">
                    <a:latin typeface="Arial" panose="020B0604020202020204" pitchFamily="34" charset="0"/>
                    <a:cs typeface="Arial" panose="020B0604020202020204" pitchFamily="34" charset="0"/>
                  </a:rPr>
                  <a:t>For every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apply </a:t>
                </a:r>
                <a14:m>
                  <m:oMath xmlns:m="http://schemas.openxmlformats.org/officeDocument/2006/math">
                    <m:sSup>
                      <m:sSupPr>
                        <m:ctrlPr>
                          <a:rPr lang="en-US" sz="2400" i="1" dirty="0" smtClean="0">
                            <a:latin typeface="Cambria Math" panose="02040503050406030204" pitchFamily="18" charset="0"/>
                            <a:cs typeface="Arial" panose="020B0604020202020204" pitchFamily="34" charset="0"/>
                          </a:rPr>
                        </m:ctrlPr>
                      </m:sSupPr>
                      <m:e>
                        <m:r>
                          <m:rPr>
                            <m:sty m:val="p"/>
                          </m:rPr>
                          <a:rPr lang="en-US" sz="2400" b="0" i="1" dirty="0" smtClean="0">
                            <a:latin typeface="Cambria Math" panose="02040503050406030204" pitchFamily="18" charset="0"/>
                            <a:cs typeface="Arial" panose="020B0604020202020204" pitchFamily="34" charset="0"/>
                          </a:rPr>
                          <m:t>H</m:t>
                        </m:r>
                      </m:e>
                      <m:sup>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i</m:t>
                            </m:r>
                          </m:sub>
                        </m:sSub>
                      </m:sup>
                    </m:sSup>
                  </m:oMath>
                </a14:m>
                <a:r>
                  <a:rPr lang="en-US" sz="2400" dirty="0">
                    <a:latin typeface="Arial" panose="020B0604020202020204" pitchFamily="34" charset="0"/>
                    <a:cs typeface="Arial" panose="020B0604020202020204" pitchFamily="34" charset="0"/>
                  </a:rPr>
                  <a:t> then measure qubit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and match with x.</a:t>
                </a:r>
                <a:endParaRPr lang="en-US" sz="2400" dirty="0"/>
              </a:p>
            </p:txBody>
          </p:sp>
        </mc:Choice>
        <mc:Fallback>
          <p:sp>
            <p:nvSpPr>
              <p:cNvPr id="5" name="TextBox 4">
                <a:extLst>
                  <a:ext uri="{FF2B5EF4-FFF2-40B4-BE49-F238E27FC236}">
                    <a16:creationId xmlns:a16="http://schemas.microsoft.com/office/drawing/2014/main" id="{5FDD5E53-927F-8AA2-36F6-71DE592D6077}"/>
                  </a:ext>
                </a:extLst>
              </p:cNvPr>
              <p:cNvSpPr txBox="1">
                <a:spLocks noRot="1" noChangeAspect="1" noMove="1" noResize="1" noEditPoints="1" noAdjustHandles="1" noChangeArrowheads="1" noChangeShapeType="1" noTextEdit="1"/>
              </p:cNvSpPr>
              <p:nvPr/>
            </p:nvSpPr>
            <p:spPr>
              <a:xfrm>
                <a:off x="583096" y="1646412"/>
                <a:ext cx="9581322" cy="2727926"/>
              </a:xfrm>
              <a:prstGeom prst="rect">
                <a:avLst/>
              </a:prstGeom>
              <a:blipFill>
                <a:blip r:embed="rId5"/>
                <a:stretch>
                  <a:fillRect l="-927" t="-926"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3CC0718-A4C4-440E-86DA-6C7138940496}"/>
                  </a:ext>
                </a:extLst>
              </p:cNvPr>
              <p:cNvSpPr txBox="1"/>
              <p:nvPr/>
            </p:nvSpPr>
            <p:spPr>
              <a:xfrm>
                <a:off x="4169755" y="4781369"/>
                <a:ext cx="7054835" cy="155004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Is it secure?</a:t>
                </a:r>
              </a:p>
              <a:p>
                <a:endParaRPr lang="en-US" sz="32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Optimal forging prob. </a:t>
                </a:r>
                <a14:m>
                  <m:oMath xmlns:m="http://schemas.openxmlformats.org/officeDocument/2006/math">
                    <m:sSup>
                      <m:sSupPr>
                        <m:ctrlPr>
                          <a:rPr lang="en-US" sz="2800" i="1" smtClean="0">
                            <a:latin typeface="Cambria Math" panose="02040503050406030204" pitchFamily="18" charset="0"/>
                            <a:cs typeface="Times New Roman" panose="02020603050405020304" pitchFamily="18" charset="0"/>
                          </a:rPr>
                        </m:ctrlPr>
                      </m:sSupPr>
                      <m:e>
                        <m:r>
                          <a:rPr lang="en-US" sz="2800" b="0" i="1" smtClean="0">
                            <a:latin typeface="Cambria Math" panose="02040503050406030204" pitchFamily="18" charset="0"/>
                            <a:cs typeface="Times New Roman" panose="02020603050405020304" pitchFamily="18" charset="0"/>
                          </a:rPr>
                          <m:t>(3/4 + </m:t>
                        </m:r>
                        <m:rad>
                          <m:radPr>
                            <m:degHide m:val="on"/>
                            <m:ctrlPr>
                              <a:rPr lang="en-US" sz="2800" b="0" i="1" smtClean="0">
                                <a:latin typeface="Cambria Math" panose="02040503050406030204" pitchFamily="18" charset="0"/>
                                <a:cs typeface="Times New Roman" panose="02020603050405020304" pitchFamily="18" charset="0"/>
                              </a:rPr>
                            </m:ctrlPr>
                          </m:radPr>
                          <m:deg/>
                          <m:e>
                            <m:r>
                              <a:rPr lang="en-US" sz="2800" b="0" i="1" smtClean="0">
                                <a:latin typeface="Cambria Math" panose="02040503050406030204" pitchFamily="18" charset="0"/>
                                <a:cs typeface="Times New Roman" panose="02020603050405020304" pitchFamily="18" charset="0"/>
                              </a:rPr>
                              <m:t>2 </m:t>
                            </m:r>
                          </m:e>
                        </m:rad>
                        <m:r>
                          <a:rPr lang="en-US" sz="2800" b="0" i="1" smtClean="0">
                            <a:latin typeface="Cambria Math" panose="02040503050406030204" pitchFamily="18" charset="0"/>
                            <a:cs typeface="Times New Roman" panose="02020603050405020304" pitchFamily="18" charset="0"/>
                          </a:rPr>
                          <m:t>/8  )</m:t>
                        </m:r>
                      </m:e>
                      <m:sup>
                        <m:r>
                          <a:rPr lang="en-US" sz="2800" i="1" smtClean="0">
                            <a:latin typeface="Cambria Math" panose="02040503050406030204" pitchFamily="18" charset="0"/>
                            <a:ea typeface="Cambria Math" panose="02040503050406030204" pitchFamily="18" charset="0"/>
                            <a:cs typeface="Times New Roman" panose="02020603050405020304" pitchFamily="18" charset="0"/>
                          </a:rPr>
                          <m:t>𝜆</m:t>
                        </m:r>
                      </m:sup>
                    </m:sSup>
                  </m:oMath>
                </a14:m>
                <a:r>
                  <a:rPr lang="en-US" sz="2800" dirty="0">
                    <a:latin typeface="Times New Roman" panose="02020603050405020304" pitchFamily="18"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F3CC0718-A4C4-440E-86DA-6C7138940496}"/>
                  </a:ext>
                </a:extLst>
              </p:cNvPr>
              <p:cNvSpPr txBox="1">
                <a:spLocks noRot="1" noChangeAspect="1" noMove="1" noResize="1" noEditPoints="1" noAdjustHandles="1" noChangeArrowheads="1" noChangeShapeType="1" noTextEdit="1"/>
              </p:cNvSpPr>
              <p:nvPr/>
            </p:nvSpPr>
            <p:spPr>
              <a:xfrm>
                <a:off x="4169755" y="4781369"/>
                <a:ext cx="7054835" cy="1550040"/>
              </a:xfrm>
              <a:prstGeom prst="rect">
                <a:avLst/>
              </a:prstGeom>
              <a:blipFill>
                <a:blip r:embed="rId6"/>
                <a:stretch>
                  <a:fillRect l="-2158" t="-4878" b="-1056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53FCD91-01BC-C85F-BE7D-8D48929A4529}"/>
              </a:ext>
            </a:extLst>
          </p:cNvPr>
          <p:cNvSpPr txBox="1"/>
          <p:nvPr/>
        </p:nvSpPr>
        <p:spPr>
          <a:xfrm>
            <a:off x="8928847" y="6331409"/>
            <a:ext cx="3418645" cy="523220"/>
          </a:xfrm>
          <a:prstGeom prst="rect">
            <a:avLst/>
          </a:prstGeom>
          <a:noFill/>
        </p:spPr>
        <p:txBody>
          <a:bodyPr wrap="square" rtlCol="0">
            <a:spAutoFit/>
          </a:bodyPr>
          <a:lstStyle/>
          <a:p>
            <a:r>
              <a:rPr lang="en-GB" sz="1400" dirty="0"/>
              <a:t>Molina</a:t>
            </a:r>
            <a:r>
              <a:rPr lang="en-US" sz="1400" dirty="0"/>
              <a:t>-</a:t>
            </a:r>
            <a:r>
              <a:rPr lang="en-GB" sz="1400" dirty="0" err="1"/>
              <a:t>Vidick</a:t>
            </a:r>
            <a:r>
              <a:rPr lang="en-US" sz="1400" dirty="0"/>
              <a:t>-</a:t>
            </a:r>
            <a:r>
              <a:rPr lang="en-GB" sz="1400" dirty="0"/>
              <a:t>Watrous</a:t>
            </a:r>
            <a:r>
              <a:rPr lang="en-US" sz="1400" dirty="0"/>
              <a:t>’12.</a:t>
            </a:r>
          </a:p>
          <a:p>
            <a:r>
              <a:rPr lang="en-US" sz="1400" dirty="0"/>
              <a:t>Also see </a:t>
            </a:r>
            <a:r>
              <a:rPr lang="en-GB" sz="1400" dirty="0" err="1"/>
              <a:t>Pastawski</a:t>
            </a:r>
            <a:r>
              <a:rPr lang="en-US" sz="1400" dirty="0"/>
              <a:t> et al. 11</a:t>
            </a:r>
          </a:p>
        </p:txBody>
      </p:sp>
    </p:spTree>
    <p:extLst>
      <p:ext uri="{BB962C8B-B14F-4D97-AF65-F5344CB8AC3E}">
        <p14:creationId xmlns:p14="http://schemas.microsoft.com/office/powerpoint/2010/main" val="7167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D827-0373-943A-3830-E85D751EA837}"/>
              </a:ext>
            </a:extLst>
          </p:cNvPr>
          <p:cNvSpPr>
            <a:spLocks noGrp="1"/>
          </p:cNvSpPr>
          <p:nvPr>
            <p:ph type="title"/>
          </p:nvPr>
        </p:nvSpPr>
        <p:spPr>
          <a:xfrm>
            <a:off x="1474989" y="503087"/>
            <a:ext cx="10029624" cy="1280890"/>
          </a:xfrm>
        </p:spPr>
        <p:txBody>
          <a:bodyPr/>
          <a:lstStyle/>
          <a:p>
            <a:pPr algn="ctr"/>
            <a:r>
              <a:rPr lang="en-US" dirty="0"/>
              <a:t>Quantum Cryptography landscape from an unclonable lens</a:t>
            </a:r>
          </a:p>
        </p:txBody>
      </p:sp>
      <p:sp>
        <p:nvSpPr>
          <p:cNvPr id="4" name="Oval 3">
            <a:extLst>
              <a:ext uri="{FF2B5EF4-FFF2-40B4-BE49-F238E27FC236}">
                <a16:creationId xmlns:a16="http://schemas.microsoft.com/office/drawing/2014/main" id="{0E77D892-7437-C7A5-1118-4AA9067ED46D}"/>
              </a:ext>
            </a:extLst>
          </p:cNvPr>
          <p:cNvSpPr/>
          <p:nvPr/>
        </p:nvSpPr>
        <p:spPr>
          <a:xfrm>
            <a:off x="3119716" y="1694330"/>
            <a:ext cx="6817659" cy="2393576"/>
          </a:xfrm>
          <a:prstGeom prst="ellipse">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3AB5922-4CDD-2F15-0602-1A201C944A24}"/>
              </a:ext>
            </a:extLst>
          </p:cNvPr>
          <p:cNvSpPr/>
          <p:nvPr/>
        </p:nvSpPr>
        <p:spPr>
          <a:xfrm>
            <a:off x="4545106" y="2259106"/>
            <a:ext cx="3866029" cy="1828800"/>
          </a:xfrm>
          <a:prstGeom prst="ellipse">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Unclonable Cryptography</a:t>
            </a:r>
          </a:p>
        </p:txBody>
      </p:sp>
      <p:sp>
        <p:nvSpPr>
          <p:cNvPr id="6" name="TextBox 5">
            <a:extLst>
              <a:ext uri="{FF2B5EF4-FFF2-40B4-BE49-F238E27FC236}">
                <a16:creationId xmlns:a16="http://schemas.microsoft.com/office/drawing/2014/main" id="{62729C1C-AD79-5F14-639C-75282FE89125}"/>
              </a:ext>
            </a:extLst>
          </p:cNvPr>
          <p:cNvSpPr txBox="1"/>
          <p:nvPr/>
        </p:nvSpPr>
        <p:spPr>
          <a:xfrm>
            <a:off x="5194756" y="3563471"/>
            <a:ext cx="2566728" cy="400110"/>
          </a:xfrm>
          <a:prstGeom prst="rect">
            <a:avLst/>
          </a:prstGeom>
          <a:noFill/>
        </p:spPr>
        <p:txBody>
          <a:bodyPr wrap="none" rtlCol="0">
            <a:spAutoFit/>
          </a:bodyPr>
          <a:lstStyle/>
          <a:p>
            <a:r>
              <a:rPr lang="en-US" sz="2000" dirty="0">
                <a:solidFill>
                  <a:schemeClr val="accent2">
                    <a:lumMod val="20000"/>
                    <a:lumOff val="80000"/>
                  </a:schemeClr>
                </a:solidFill>
                <a:latin typeface="Arial" panose="020B0604020202020204" pitchFamily="34" charset="0"/>
                <a:cs typeface="Arial" panose="020B0604020202020204" pitchFamily="34" charset="0"/>
              </a:rPr>
              <a:t>Based on No-cloning</a:t>
            </a:r>
          </a:p>
        </p:txBody>
      </p:sp>
      <p:cxnSp>
        <p:nvCxnSpPr>
          <p:cNvPr id="9" name="Curved Connector 8">
            <a:extLst>
              <a:ext uri="{FF2B5EF4-FFF2-40B4-BE49-F238E27FC236}">
                <a16:creationId xmlns:a16="http://schemas.microsoft.com/office/drawing/2014/main" id="{81D2126D-211F-17E3-3891-C3292529FFCA}"/>
              </a:ext>
            </a:extLst>
          </p:cNvPr>
          <p:cNvCxnSpPr>
            <a:cxnSpLocks/>
            <a:endCxn id="19" idx="0"/>
          </p:cNvCxnSpPr>
          <p:nvPr/>
        </p:nvCxnSpPr>
        <p:spPr>
          <a:xfrm rot="10800000" flipV="1">
            <a:off x="2894626" y="4087903"/>
            <a:ext cx="3489371" cy="83938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877FE7E7-3127-E77D-EF83-69ADA2AE0805}"/>
              </a:ext>
            </a:extLst>
          </p:cNvPr>
          <p:cNvCxnSpPr>
            <a:cxnSpLocks/>
            <a:stCxn id="5" idx="4"/>
            <a:endCxn id="24" idx="0"/>
          </p:cNvCxnSpPr>
          <p:nvPr/>
        </p:nvCxnSpPr>
        <p:spPr>
          <a:xfrm rot="5400000">
            <a:off x="5418783" y="4481686"/>
            <a:ext cx="1453118" cy="66555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09970876-EC85-073B-CA81-124CEF81FC2F}"/>
              </a:ext>
            </a:extLst>
          </p:cNvPr>
          <p:cNvCxnSpPr>
            <a:cxnSpLocks/>
            <a:endCxn id="17" idx="0"/>
          </p:cNvCxnSpPr>
          <p:nvPr/>
        </p:nvCxnSpPr>
        <p:spPr>
          <a:xfrm>
            <a:off x="6733614" y="4087905"/>
            <a:ext cx="3512069" cy="52892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C5C650-F840-997A-5A24-CFDF6D57D9FA}"/>
              </a:ext>
            </a:extLst>
          </p:cNvPr>
          <p:cNvSpPr txBox="1"/>
          <p:nvPr/>
        </p:nvSpPr>
        <p:spPr>
          <a:xfrm>
            <a:off x="8030425" y="4616833"/>
            <a:ext cx="4430516" cy="461665"/>
          </a:xfrm>
          <a:prstGeom prst="rect">
            <a:avLst/>
          </a:prstGeom>
          <a:noFill/>
        </p:spPr>
        <p:txBody>
          <a:bodyPr wrap="square" rtlCol="0">
            <a:spAutoFit/>
          </a:bodyPr>
          <a:lstStyle/>
          <a:p>
            <a:pPr algn="ctr"/>
            <a:r>
              <a:rPr lang="en-US" sz="2400" dirty="0"/>
              <a:t>Quantum Copy-protection</a:t>
            </a:r>
          </a:p>
        </p:txBody>
      </p:sp>
      <p:sp>
        <p:nvSpPr>
          <p:cNvPr id="19" name="TextBox 18">
            <a:extLst>
              <a:ext uri="{FF2B5EF4-FFF2-40B4-BE49-F238E27FC236}">
                <a16:creationId xmlns:a16="http://schemas.microsoft.com/office/drawing/2014/main" id="{F68FF5C5-9858-A7D6-6823-635CD453387E}"/>
              </a:ext>
            </a:extLst>
          </p:cNvPr>
          <p:cNvSpPr txBox="1"/>
          <p:nvPr/>
        </p:nvSpPr>
        <p:spPr>
          <a:xfrm>
            <a:off x="679367" y="4927293"/>
            <a:ext cx="4430516" cy="461665"/>
          </a:xfrm>
          <a:prstGeom prst="rect">
            <a:avLst/>
          </a:prstGeom>
          <a:noFill/>
        </p:spPr>
        <p:txBody>
          <a:bodyPr wrap="square" rtlCol="0">
            <a:spAutoFit/>
          </a:bodyPr>
          <a:lstStyle/>
          <a:p>
            <a:pPr algn="ctr"/>
            <a:r>
              <a:rPr lang="en-US" sz="2400" dirty="0"/>
              <a:t>Public Quantum Money</a:t>
            </a:r>
          </a:p>
        </p:txBody>
      </p:sp>
      <p:sp>
        <p:nvSpPr>
          <p:cNvPr id="24" name="TextBox 23">
            <a:extLst>
              <a:ext uri="{FF2B5EF4-FFF2-40B4-BE49-F238E27FC236}">
                <a16:creationId xmlns:a16="http://schemas.microsoft.com/office/drawing/2014/main" id="{0A7E20E0-64C8-9558-74CB-6A5D473AF688}"/>
              </a:ext>
            </a:extLst>
          </p:cNvPr>
          <p:cNvSpPr txBox="1"/>
          <p:nvPr/>
        </p:nvSpPr>
        <p:spPr>
          <a:xfrm>
            <a:off x="3597304" y="5541024"/>
            <a:ext cx="4430516" cy="461665"/>
          </a:xfrm>
          <a:prstGeom prst="rect">
            <a:avLst/>
          </a:prstGeom>
          <a:noFill/>
        </p:spPr>
        <p:txBody>
          <a:bodyPr wrap="square" rtlCol="0">
            <a:spAutoFit/>
          </a:bodyPr>
          <a:lstStyle/>
          <a:p>
            <a:pPr algn="ctr"/>
            <a:r>
              <a:rPr lang="en-US" sz="2400" dirty="0"/>
              <a:t>One-time signing tokens</a:t>
            </a:r>
          </a:p>
        </p:txBody>
      </p:sp>
      <p:cxnSp>
        <p:nvCxnSpPr>
          <p:cNvPr id="26" name="Curved Connector 25">
            <a:extLst>
              <a:ext uri="{FF2B5EF4-FFF2-40B4-BE49-F238E27FC236}">
                <a16:creationId xmlns:a16="http://schemas.microsoft.com/office/drawing/2014/main" id="{A33976BF-E955-67A8-05BB-798EB18E7B93}"/>
              </a:ext>
            </a:extLst>
          </p:cNvPr>
          <p:cNvCxnSpPr>
            <a:cxnSpLocks/>
          </p:cNvCxnSpPr>
          <p:nvPr/>
        </p:nvCxnSpPr>
        <p:spPr>
          <a:xfrm rot="16200000" flipH="1">
            <a:off x="6522822" y="4162865"/>
            <a:ext cx="1946995" cy="182963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51A271D-D2A0-64C8-589E-983A69D49AB9}"/>
              </a:ext>
            </a:extLst>
          </p:cNvPr>
          <p:cNvSpPr txBox="1"/>
          <p:nvPr/>
        </p:nvSpPr>
        <p:spPr>
          <a:xfrm>
            <a:off x="7603332" y="6003057"/>
            <a:ext cx="3090293" cy="461665"/>
          </a:xfrm>
          <a:prstGeom prst="rect">
            <a:avLst/>
          </a:prstGeom>
          <a:noFill/>
        </p:spPr>
        <p:txBody>
          <a:bodyPr wrap="square" rtlCol="0">
            <a:spAutoFit/>
          </a:bodyPr>
          <a:lstStyle/>
          <a:p>
            <a:r>
              <a:rPr lang="en-US" sz="2400" dirty="0"/>
              <a:t>Secure key leasing</a:t>
            </a:r>
          </a:p>
        </p:txBody>
      </p:sp>
      <p:sp>
        <p:nvSpPr>
          <p:cNvPr id="31" name="TextBox 30">
            <a:extLst>
              <a:ext uri="{FF2B5EF4-FFF2-40B4-BE49-F238E27FC236}">
                <a16:creationId xmlns:a16="http://schemas.microsoft.com/office/drawing/2014/main" id="{2BCD7116-93CF-DD16-4FDC-64415A5ACAD8}"/>
              </a:ext>
            </a:extLst>
          </p:cNvPr>
          <p:cNvSpPr txBox="1"/>
          <p:nvPr/>
        </p:nvSpPr>
        <p:spPr>
          <a:xfrm>
            <a:off x="1234886" y="5310292"/>
            <a:ext cx="3046731" cy="646331"/>
          </a:xfrm>
          <a:prstGeom prst="rect">
            <a:avLst/>
          </a:prstGeom>
          <a:noFill/>
        </p:spPr>
        <p:txBody>
          <a:bodyPr wrap="square" rtlCol="0">
            <a:spAutoFit/>
          </a:bodyPr>
          <a:lstStyle/>
          <a:p>
            <a:r>
              <a:rPr lang="en-US" dirty="0"/>
              <a:t>Known how to construct based on </a:t>
            </a:r>
            <a:r>
              <a:rPr lang="en-US" dirty="0" err="1"/>
              <a:t>iO</a:t>
            </a:r>
            <a:r>
              <a:rPr lang="en-US" dirty="0"/>
              <a:t>.</a:t>
            </a:r>
          </a:p>
        </p:txBody>
      </p:sp>
      <p:cxnSp>
        <p:nvCxnSpPr>
          <p:cNvPr id="32" name="Curved Connector 31">
            <a:extLst>
              <a:ext uri="{FF2B5EF4-FFF2-40B4-BE49-F238E27FC236}">
                <a16:creationId xmlns:a16="http://schemas.microsoft.com/office/drawing/2014/main" id="{DD263A8A-902C-E598-4009-C1378C97C60A}"/>
              </a:ext>
            </a:extLst>
          </p:cNvPr>
          <p:cNvCxnSpPr>
            <a:cxnSpLocks/>
          </p:cNvCxnSpPr>
          <p:nvPr/>
        </p:nvCxnSpPr>
        <p:spPr>
          <a:xfrm rot="16200000" flipH="1">
            <a:off x="1836505" y="6054999"/>
            <a:ext cx="461667" cy="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FB59226-6417-778F-47EB-DB3E44C1481F}"/>
              </a:ext>
            </a:extLst>
          </p:cNvPr>
          <p:cNvSpPr txBox="1"/>
          <p:nvPr/>
        </p:nvSpPr>
        <p:spPr>
          <a:xfrm>
            <a:off x="1474988" y="6182080"/>
            <a:ext cx="1734668" cy="707886"/>
          </a:xfrm>
          <a:prstGeom prst="rect">
            <a:avLst/>
          </a:prstGeom>
          <a:noFill/>
        </p:spPr>
        <p:txBody>
          <a:bodyPr wrap="square" rtlCol="0">
            <a:spAutoFit/>
          </a:bodyPr>
          <a:lstStyle/>
          <a:p>
            <a:r>
              <a:rPr lang="en-US" sz="2000" dirty="0"/>
              <a:t>Quantum Lightning</a:t>
            </a:r>
          </a:p>
        </p:txBody>
      </p:sp>
      <p:cxnSp>
        <p:nvCxnSpPr>
          <p:cNvPr id="36" name="Curved Connector 35">
            <a:extLst>
              <a:ext uri="{FF2B5EF4-FFF2-40B4-BE49-F238E27FC236}">
                <a16:creationId xmlns:a16="http://schemas.microsoft.com/office/drawing/2014/main" id="{1D2E47A0-FB6E-C65F-880E-6CBA9A461F1E}"/>
              </a:ext>
            </a:extLst>
          </p:cNvPr>
          <p:cNvCxnSpPr>
            <a:cxnSpLocks/>
            <a:stCxn id="24" idx="2"/>
          </p:cNvCxnSpPr>
          <p:nvPr/>
        </p:nvCxnSpPr>
        <p:spPr>
          <a:xfrm rot="5400000">
            <a:off x="5210320" y="5835991"/>
            <a:ext cx="435545" cy="76894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C9F31B-9326-89EB-5B76-B27660E795EA}"/>
              </a:ext>
            </a:extLst>
          </p:cNvPr>
          <p:cNvSpPr txBox="1"/>
          <p:nvPr/>
        </p:nvSpPr>
        <p:spPr>
          <a:xfrm>
            <a:off x="3739545" y="6399628"/>
            <a:ext cx="3710125" cy="461665"/>
          </a:xfrm>
          <a:prstGeom prst="rect">
            <a:avLst/>
          </a:prstGeom>
          <a:noFill/>
        </p:spPr>
        <p:txBody>
          <a:bodyPr wrap="square" rtlCol="0">
            <a:spAutoFit/>
          </a:bodyPr>
          <a:lstStyle/>
          <a:p>
            <a:r>
              <a:rPr lang="en-US" sz="2400" dirty="0"/>
              <a:t>One-shot signatures</a:t>
            </a:r>
          </a:p>
        </p:txBody>
      </p:sp>
    </p:spTree>
    <p:extLst>
      <p:ext uri="{BB962C8B-B14F-4D97-AF65-F5344CB8AC3E}">
        <p14:creationId xmlns:p14="http://schemas.microsoft.com/office/powerpoint/2010/main" val="352243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4" grpId="0"/>
      <p:bldP spid="30" grpId="0"/>
      <p:bldP spid="31" grpId="0"/>
      <p:bldP spid="35"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104D46-4358-4BA9-26A3-546A3BDD4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C855E-B023-8341-2EAB-6C30599D860D}"/>
              </a:ext>
            </a:extLst>
          </p:cNvPr>
          <p:cNvSpPr>
            <a:spLocks noGrp="1"/>
          </p:cNvSpPr>
          <p:nvPr>
            <p:ph type="title"/>
          </p:nvPr>
        </p:nvSpPr>
        <p:spPr>
          <a:xfrm>
            <a:off x="1643269" y="383992"/>
            <a:ext cx="9581322" cy="1280890"/>
          </a:xfrm>
        </p:spPr>
        <p:txBody>
          <a:bodyPr>
            <a:normAutofit fontScale="90000"/>
          </a:bodyPr>
          <a:lstStyle/>
          <a:p>
            <a:pPr algn="ctr"/>
            <a:r>
              <a:rPr lang="en-US" dirty="0"/>
              <a:t>Wiesner’s Private Quantum Money scheme</a:t>
            </a:r>
            <a:br>
              <a:rPr lang="en-US" dirty="0"/>
            </a:br>
            <a:r>
              <a:rPr lang="en-US" dirty="0">
                <a:solidFill>
                  <a:srgbClr val="0B032E"/>
                </a:solidFill>
                <a:latin typeface="Times New Roman" panose="02020603050405020304" pitchFamily="18" charset="0"/>
                <a:cs typeface="Times New Roman" panose="02020603050405020304" pitchFamily="18" charset="0"/>
              </a:rPr>
              <a:t>(Keygen, Mint, Verify)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8E2073B-FD0E-3857-9A49-046C033A4007}"/>
                  </a:ext>
                </a:extLst>
              </p:cNvPr>
              <p:cNvSpPr txBox="1"/>
              <p:nvPr/>
            </p:nvSpPr>
            <p:spPr>
              <a:xfrm>
                <a:off x="4124357" y="5839499"/>
                <a:ext cx="3136628"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𝑉𝑒𝑟𝑖𝑓𝑦</m:t>
                      </m:r>
                      <m:r>
                        <a:rPr lang="en-IL" sz="3200" i="1" smtClean="0">
                          <a:latin typeface="Cambria Math" panose="02040503050406030204" pitchFamily="18" charset="0"/>
                        </a:rPr>
                        <m:t> </m:t>
                      </m:r>
                      <m:r>
                        <a:rPr lang="en-US" sz="3200" b="0" i="0" smtClean="0">
                          <a:latin typeface="Cambria Math" panose="02040503050406030204" pitchFamily="18" charset="0"/>
                        </a:rPr>
                        <m:t>(</m:t>
                      </m:r>
                      <m:r>
                        <a:rPr lang="en-US" sz="3200" i="1">
                          <a:latin typeface="Cambria Math" panose="02040503050406030204" pitchFamily="18" charset="0"/>
                        </a:rPr>
                        <m:t>𝑘</m:t>
                      </m:r>
                      <m:r>
                        <a:rPr lang="en-US" sz="3200" b="0" i="1" smtClean="0">
                          <a:latin typeface="Cambria Math" panose="02040503050406030204" pitchFamily="18" charset="0"/>
                        </a:rPr>
                        <m:t>,|$</m:t>
                      </m:r>
                      <m:r>
                        <a:rPr lang="en-US" sz="3200" b="0" i="1" dirty="0" smtClean="0">
                          <a:latin typeface="Cambria Math" panose="02040503050406030204" pitchFamily="18" charset="0"/>
                          <a:ea typeface="+mn-lt"/>
                          <a:cs typeface="+mn-lt"/>
                        </a:rPr>
                        <m:t>⟩</m:t>
                      </m:r>
                      <m:r>
                        <a:rPr lang="en-US" sz="3200" b="0" i="0" dirty="0" smtClean="0">
                          <a:latin typeface="Cambria Math" panose="02040503050406030204" pitchFamily="18" charset="0"/>
                          <a:ea typeface="+mn-lt"/>
                          <a:cs typeface="+mn-lt"/>
                        </a:rPr>
                        <m:t>)</m:t>
                      </m:r>
                    </m:oMath>
                  </m:oMathPara>
                </a14:m>
                <a:endParaRPr lang="en-IL" sz="3200" dirty="0"/>
              </a:p>
            </p:txBody>
          </p:sp>
        </mc:Choice>
        <mc:Fallback xmlns="">
          <p:sp>
            <p:nvSpPr>
              <p:cNvPr id="3" name="TextBox 2">
                <a:extLst>
                  <a:ext uri="{FF2B5EF4-FFF2-40B4-BE49-F238E27FC236}">
                    <a16:creationId xmlns:a16="http://schemas.microsoft.com/office/drawing/2014/main" id="{D8E2073B-FD0E-3857-9A49-046C033A4007}"/>
                  </a:ext>
                </a:extLst>
              </p:cNvPr>
              <p:cNvSpPr txBox="1">
                <a:spLocks noRot="1" noChangeAspect="1" noMove="1" noResize="1" noEditPoints="1" noAdjustHandles="1" noChangeArrowheads="1" noChangeShapeType="1" noTextEdit="1"/>
              </p:cNvSpPr>
              <p:nvPr/>
            </p:nvSpPr>
            <p:spPr>
              <a:xfrm>
                <a:off x="4124357" y="5839499"/>
                <a:ext cx="3136628" cy="584775"/>
              </a:xfrm>
              <a:prstGeom prst="rect">
                <a:avLst/>
              </a:prstGeom>
              <a:blipFill>
                <a:blip r:embed="rId2"/>
                <a:stretch>
                  <a:fillRect l="-403" r="-4435" b="-255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9473918-8ED4-03F5-4CF0-BA64F5E7DE44}"/>
                  </a:ext>
                </a:extLst>
              </p:cNvPr>
              <p:cNvSpPr txBox="1"/>
              <p:nvPr/>
            </p:nvSpPr>
            <p:spPr>
              <a:xfrm>
                <a:off x="3660113" y="4541388"/>
                <a:ext cx="3136628" cy="1100366"/>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𝑘</m:t>
                      </m:r>
                      <m:r>
                        <a:rPr lang="en-US" sz="3200" b="0" i="1" smtClean="0">
                          <a:latin typeface="Cambria Math" panose="02040503050406030204" pitchFamily="18" charset="0"/>
                          <a:ea typeface="Cambria Math" panose="02040503050406030204" pitchFamily="18" charset="0"/>
                        </a:rPr>
                        <m:t>←</m:t>
                      </m:r>
                      <m:r>
                        <m:rPr>
                          <m:sty m:val="p"/>
                        </m:rPr>
                        <a:rPr lang="en-US" sz="3200" b="0" i="0" dirty="0" smtClean="0">
                          <a:latin typeface="Cambria Math" panose="02040503050406030204" pitchFamily="18" charset="0"/>
                          <a:ea typeface="Cambria Math" panose="02040503050406030204" pitchFamily="18" charset="0"/>
                        </a:rPr>
                        <m:t>Keygen</m:t>
                      </m:r>
                      <m:r>
                        <a:rPr lang="en-US" sz="3200" b="0" i="1" dirty="0" smtClean="0">
                          <a:latin typeface="Cambria Math" panose="02040503050406030204" pitchFamily="18" charset="0"/>
                          <a:ea typeface="Cambria Math" panose="02040503050406030204" pitchFamily="18" charset="0"/>
                        </a:rPr>
                        <m:t>(</m:t>
                      </m:r>
                      <m:sSup>
                        <m:sSupPr>
                          <m:ctrlPr>
                            <a:rPr lang="en-US" sz="3200" b="0" i="1" dirty="0" smtClean="0">
                              <a:latin typeface="Cambria Math" panose="02040503050406030204" pitchFamily="18" charset="0"/>
                              <a:ea typeface="Cambria Math" panose="02040503050406030204" pitchFamily="18" charset="0"/>
                            </a:rPr>
                          </m:ctrlPr>
                        </m:sSupPr>
                        <m:e>
                          <m:r>
                            <a:rPr lang="en-US" sz="3200" b="0" i="1" dirty="0" smtClean="0">
                              <a:latin typeface="Cambria Math" panose="02040503050406030204" pitchFamily="18" charset="0"/>
                              <a:ea typeface="Cambria Math" panose="02040503050406030204" pitchFamily="18" charset="0"/>
                            </a:rPr>
                            <m:t>1</m:t>
                          </m:r>
                        </m:e>
                        <m:sup>
                          <m:r>
                            <a:rPr lang="en-US" sz="3200" b="0" i="1" dirty="0" smtClean="0">
                              <a:latin typeface="Cambria Math" panose="02040503050406030204" pitchFamily="18" charset="0"/>
                              <a:ea typeface="Cambria Math" panose="02040503050406030204" pitchFamily="18" charset="0"/>
                            </a:rPr>
                            <m:t>𝜆</m:t>
                          </m:r>
                        </m:sup>
                      </m:sSup>
                      <m:r>
                        <a:rPr lang="en-US" sz="3200" b="0" i="1" dirty="0" smtClean="0">
                          <a:latin typeface="Cambria Math" panose="02040503050406030204" pitchFamily="18" charset="0"/>
                          <a:ea typeface="Cambria Math" panose="02040503050406030204" pitchFamily="18" charset="0"/>
                        </a:rPr>
                        <m:t>)</m:t>
                      </m:r>
                    </m:oMath>
                  </m:oMathPara>
                </a14:m>
                <a:endParaRPr lang="en-US" sz="3200" b="0" dirty="0">
                  <a:latin typeface="Cambria Math" panose="02040503050406030204" pitchFamily="18" charset="0"/>
                  <a:ea typeface="Cambria Math" panose="02040503050406030204" pitchFamily="18" charset="0"/>
                </a:endParaRPr>
              </a:p>
              <a:p>
                <a:pPr algn="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m:t>
                      </m:r>
                      <m:r>
                        <a:rPr lang="en-US" sz="3200" i="1" dirty="0">
                          <a:latin typeface="Cambria Math" panose="02040503050406030204" pitchFamily="18" charset="0"/>
                          <a:ea typeface="+mn-lt"/>
                          <a:cs typeface="+mn-lt"/>
                        </a:rPr>
                        <m:t>⟩</m:t>
                      </m:r>
                      <m:r>
                        <a:rPr lang="en-US" sz="3200" b="0" i="1" smtClean="0">
                          <a:latin typeface="Cambria Math" panose="02040503050406030204" pitchFamily="18" charset="0"/>
                          <a:ea typeface="Cambria Math" panose="02040503050406030204" pitchFamily="18" charset="0"/>
                        </a:rPr>
                        <m:t>←</m:t>
                      </m:r>
                      <m:r>
                        <m:rPr>
                          <m:sty m:val="p"/>
                        </m:rPr>
                        <a:rPr lang="en-US" sz="3200" b="0" i="1" smtClean="0">
                          <a:latin typeface="Cambria Math" panose="02040503050406030204" pitchFamily="18" charset="0"/>
                        </a:rPr>
                        <m:t>Mint</m:t>
                      </m:r>
                      <m:r>
                        <a:rPr lang="en-US" sz="3200" b="0" i="1" smtClean="0">
                          <a:latin typeface="Cambria Math" panose="02040503050406030204" pitchFamily="18" charset="0"/>
                        </a:rPr>
                        <m:t>(</m:t>
                      </m:r>
                      <m:r>
                        <a:rPr lang="en-US" sz="3200" i="1">
                          <a:latin typeface="Cambria Math" panose="02040503050406030204" pitchFamily="18" charset="0"/>
                        </a:rPr>
                        <m:t>𝑘</m:t>
                      </m:r>
                      <m:r>
                        <a:rPr lang="en-US" sz="3200" b="0" i="1" smtClean="0">
                          <a:latin typeface="Cambria Math" panose="02040503050406030204" pitchFamily="18" charset="0"/>
                        </a:rPr>
                        <m:t>)</m:t>
                      </m:r>
                    </m:oMath>
                  </m:oMathPara>
                </a14:m>
                <a:endParaRPr lang="en-US" sz="3200" dirty="0"/>
              </a:p>
            </p:txBody>
          </p:sp>
        </mc:Choice>
        <mc:Fallback xmlns="">
          <p:sp>
            <p:nvSpPr>
              <p:cNvPr id="6" name="TextBox 5">
                <a:extLst>
                  <a:ext uri="{FF2B5EF4-FFF2-40B4-BE49-F238E27FC236}">
                    <a16:creationId xmlns:a16="http://schemas.microsoft.com/office/drawing/2014/main" id="{A9473918-8ED4-03F5-4CF0-BA64F5E7DE44}"/>
                  </a:ext>
                </a:extLst>
              </p:cNvPr>
              <p:cNvSpPr txBox="1">
                <a:spLocks noRot="1" noChangeAspect="1" noMove="1" noResize="1" noEditPoints="1" noAdjustHandles="1" noChangeArrowheads="1" noChangeShapeType="1" noTextEdit="1"/>
              </p:cNvSpPr>
              <p:nvPr/>
            </p:nvSpPr>
            <p:spPr>
              <a:xfrm>
                <a:off x="3660113" y="4541388"/>
                <a:ext cx="3136628" cy="1100366"/>
              </a:xfrm>
              <a:prstGeom prst="rect">
                <a:avLst/>
              </a:prstGeom>
              <a:blipFill>
                <a:blip r:embed="rId3"/>
                <a:stretch>
                  <a:fillRect r="-1210" b="-12500"/>
                </a:stretch>
              </a:blipFill>
            </p:spPr>
            <p:txBody>
              <a:bodyPr/>
              <a:lstStyle/>
              <a:p>
                <a:r>
                  <a:rPr lang="en-US">
                    <a:noFill/>
                  </a:rPr>
                  <a:t> </a:t>
                </a:r>
              </a:p>
            </p:txBody>
          </p:sp>
        </mc:Fallback>
      </mc:AlternateContent>
      <p:pic>
        <p:nvPicPr>
          <p:cNvPr id="10" name="Picture 9" descr="Icon&#10;&#10;Description automatically generated">
            <a:extLst>
              <a:ext uri="{FF2B5EF4-FFF2-40B4-BE49-F238E27FC236}">
                <a16:creationId xmlns:a16="http://schemas.microsoft.com/office/drawing/2014/main" id="{0C343DAE-0766-3148-014C-F9C56753A99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83612" y="5789758"/>
            <a:ext cx="870857" cy="649514"/>
          </a:xfrm>
          <a:prstGeom prst="rect">
            <a:avLst/>
          </a:prstGeom>
        </p:spPr>
      </p:pic>
      <p:pic>
        <p:nvPicPr>
          <p:cNvPr id="13" name="Picture 12" descr="Icon&#10;&#10;Description automatically generated">
            <a:extLst>
              <a:ext uri="{FF2B5EF4-FFF2-40B4-BE49-F238E27FC236}">
                <a16:creationId xmlns:a16="http://schemas.microsoft.com/office/drawing/2014/main" id="{AE89C116-EF6D-8EEC-CB45-3A06058916D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67776" y="5824494"/>
            <a:ext cx="649514" cy="649514"/>
          </a:xfrm>
          <a:prstGeom prst="rect">
            <a:avLst/>
          </a:prstGeom>
        </p:spPr>
      </p:pic>
      <p:pic>
        <p:nvPicPr>
          <p:cNvPr id="4" name="Picture 3">
            <a:extLst>
              <a:ext uri="{FF2B5EF4-FFF2-40B4-BE49-F238E27FC236}">
                <a16:creationId xmlns:a16="http://schemas.microsoft.com/office/drawing/2014/main" id="{0D2139E5-F0AE-6A81-0BA3-148274F0A5F8}"/>
              </a:ext>
            </a:extLst>
          </p:cNvPr>
          <p:cNvPicPr>
            <a:picLocks noChangeAspect="1"/>
          </p:cNvPicPr>
          <p:nvPr/>
        </p:nvPicPr>
        <p:blipFill>
          <a:blip r:embed="rId8"/>
          <a:stretch>
            <a:fillRect/>
          </a:stretch>
        </p:blipFill>
        <p:spPr>
          <a:xfrm>
            <a:off x="9924496" y="1291801"/>
            <a:ext cx="2254248" cy="278652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E398217-8FA9-BF8C-AB5A-118CDA478FB6}"/>
                  </a:ext>
                </a:extLst>
              </p:cNvPr>
              <p:cNvSpPr txBox="1"/>
              <p:nvPr/>
            </p:nvSpPr>
            <p:spPr>
              <a:xfrm>
                <a:off x="583096" y="1646412"/>
                <a:ext cx="9581322" cy="2711704"/>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m:rPr>
                        <m:sty m:val="p"/>
                      </m:rPr>
                      <a:rPr lang="en-US" sz="2400" dirty="0">
                        <a:latin typeface="Cambria Math" panose="02040503050406030204" pitchFamily="18" charset="0"/>
                        <a:ea typeface="Cambria Math" panose="02040503050406030204" pitchFamily="18" charset="0"/>
                      </a:rPr>
                      <m:t>Keygen</m:t>
                    </m:r>
                    <m:r>
                      <a:rPr lang="en-US" sz="2400" i="1" dirty="0">
                        <a:latin typeface="Cambria Math" panose="02040503050406030204" pitchFamily="18" charset="0"/>
                        <a:ea typeface="Cambria Math" panose="02040503050406030204" pitchFamily="18" charset="0"/>
                      </a:rPr>
                      <m:t>(</m:t>
                    </m:r>
                    <m:sSup>
                      <m:sSupPr>
                        <m:ctrlPr>
                          <a:rPr lang="en-US" sz="2400" i="1" dirty="0">
                            <a:latin typeface="Cambria Math" panose="02040503050406030204" pitchFamily="18" charset="0"/>
                            <a:ea typeface="Cambria Math" panose="02040503050406030204" pitchFamily="18" charset="0"/>
                          </a:rPr>
                        </m:ctrlPr>
                      </m:sSupPr>
                      <m:e>
                        <m:r>
                          <a:rPr lang="en-US" sz="2400" i="1" dirty="0">
                            <a:latin typeface="Cambria Math" panose="02040503050406030204" pitchFamily="18" charset="0"/>
                            <a:ea typeface="Cambria Math" panose="02040503050406030204" pitchFamily="18" charset="0"/>
                          </a:rPr>
                          <m:t>1</m:t>
                        </m:r>
                      </m:e>
                      <m:sup>
                        <m:r>
                          <a:rPr lang="en-US" sz="2400" i="1" dirty="0">
                            <a:latin typeface="Cambria Math" panose="02040503050406030204" pitchFamily="18" charset="0"/>
                            <a:ea typeface="Cambria Math" panose="02040503050406030204" pitchFamily="18" charset="0"/>
                          </a:rPr>
                          <m:t>𝜆</m:t>
                        </m:r>
                      </m:sup>
                    </m:sSup>
                    <m:r>
                      <a:rPr lang="en-US" sz="2400" i="1" dirty="0">
                        <a:latin typeface="Cambria Math" panose="02040503050406030204" pitchFamily="18" charset="0"/>
                        <a:ea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Sample random </a:t>
                </a:r>
                <a14:m>
                  <m:oMath xmlns:m="http://schemas.openxmlformats.org/officeDocument/2006/math">
                    <m:r>
                      <m:rPr>
                        <m:sty m:val="p"/>
                      </m:rPr>
                      <a:rPr lang="en-US" sz="2400" b="0" i="0" smtClean="0">
                        <a:latin typeface="Cambria Math" panose="02040503050406030204" pitchFamily="18" charset="0"/>
                        <a:ea typeface="Cambria Math" panose="02040503050406030204" pitchFamily="18" charset="0"/>
                        <a:cs typeface="Arial" panose="020B0604020202020204" pitchFamily="34" charset="0"/>
                      </a:rPr>
                      <m:t>x</m:t>
                    </m:r>
                    <m:r>
                      <a:rPr lang="en-US" sz="2400" b="0" i="0" smtClean="0">
                        <a:latin typeface="Cambria Math" panose="02040503050406030204" pitchFamily="18" charset="0"/>
                        <a:ea typeface="Cambria Math" panose="02040503050406030204" pitchFamily="18" charset="0"/>
                        <a:cs typeface="Arial" panose="020B0604020202020204" pitchFamily="34" charset="0"/>
                      </a:rPr>
                      <m:t>,</m:t>
                    </m:r>
                    <m:r>
                      <a:rPr lang="en-US" sz="2400" i="1" smtClean="0">
                        <a:latin typeface="Cambria Math" panose="02040503050406030204" pitchFamily="18" charset="0"/>
                        <a:ea typeface="Cambria Math" panose="02040503050406030204" pitchFamily="18" charset="0"/>
                        <a:cs typeface="Arial" panose="020B0604020202020204" pitchFamily="34" charset="0"/>
                      </a:rPr>
                      <m:t>𝜃</m:t>
                    </m:r>
                    <m:r>
                      <a:rPr lang="en-US" sz="2400" i="1" smtClean="0">
                        <a:latin typeface="Cambria Math" panose="02040503050406030204" pitchFamily="18" charset="0"/>
                        <a:ea typeface="Cambria Math" panose="02040503050406030204" pitchFamily="18" charset="0"/>
                        <a:cs typeface="Arial" panose="020B0604020202020204" pitchFamily="34" charset="0"/>
                      </a:rPr>
                      <m:t>←{0,1</m:t>
                    </m:r>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ea typeface="Cambria Math" panose="02040503050406030204" pitchFamily="18" charset="0"/>
                            <a:cs typeface="Arial" panose="020B0604020202020204" pitchFamily="34" charset="0"/>
                          </a:rPr>
                          <m:t>}</m:t>
                        </m:r>
                      </m:e>
                      <m:sup>
                        <m:r>
                          <a:rPr lang="en-US" sz="2400" b="0" i="1" smtClean="0">
                            <a:latin typeface="Cambria Math" panose="02040503050406030204" pitchFamily="18" charset="0"/>
                            <a:ea typeface="Cambria Math" panose="02040503050406030204" pitchFamily="18" charset="0"/>
                            <a:cs typeface="Arial" panose="020B0604020202020204" pitchFamily="34" charset="0"/>
                          </a:rPr>
                          <m:t>𝜆</m:t>
                        </m:r>
                      </m:sup>
                    </m:sSup>
                  </m:oMath>
                </a14:m>
                <a:r>
                  <a:rPr lang="en-US" sz="2400" dirty="0"/>
                  <a:t> </a:t>
                </a:r>
                <a:r>
                  <a:rPr lang="en-US" sz="2400" dirty="0">
                    <a:latin typeface="Arial" panose="020B0604020202020204" pitchFamily="34" charset="0"/>
                    <a:cs typeface="Arial" panose="020B0604020202020204" pitchFamily="34" charset="0"/>
                  </a:rPr>
                  <a:t>and output </a:t>
                </a:r>
                <a14:m>
                  <m:oMath xmlns:m="http://schemas.openxmlformats.org/officeDocument/2006/math">
                    <m:r>
                      <m:rPr>
                        <m:sty m:val="p"/>
                      </m:rPr>
                      <a:rPr lang="en-US" sz="2400" b="0" i="0" smtClean="0">
                        <a:latin typeface="Cambria Math" panose="02040503050406030204" pitchFamily="18" charset="0"/>
                      </a:rPr>
                      <m:t>k</m:t>
                    </m:r>
                    <m:r>
                      <a:rPr lang="en-US" sz="2400" b="0" i="0" smtClean="0">
                        <a:latin typeface="Cambria Math" panose="02040503050406030204" pitchFamily="18" charset="0"/>
                      </a:rPr>
                      <m:t>=</m:t>
                    </m:r>
                    <m:r>
                      <a:rPr lang="en-US" sz="2400" i="1">
                        <a:latin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cs typeface="Arial" panose="020B0604020202020204" pitchFamily="34" charset="0"/>
                      </a:rPr>
                      <m:t>x</m:t>
                    </m:r>
                    <m:r>
                      <a:rPr lang="en-US" sz="2400">
                        <a:latin typeface="Cambria Math" panose="02040503050406030204" pitchFamily="18" charset="0"/>
                        <a:ea typeface="Cambria Math" panose="02040503050406030204" pitchFamily="18" charset="0"/>
                        <a:cs typeface="Arial" panose="020B0604020202020204" pitchFamily="34" charset="0"/>
                      </a:rPr>
                      <m:t>,</m:t>
                    </m:r>
                    <m:r>
                      <a:rPr lang="en-US" sz="2400" i="1">
                        <a:latin typeface="Cambria Math" panose="02040503050406030204" pitchFamily="18" charset="0"/>
                        <a:ea typeface="Cambria Math" panose="02040503050406030204" pitchFamily="18" charset="0"/>
                        <a:cs typeface="Arial" panose="020B0604020202020204" pitchFamily="34" charset="0"/>
                      </a:rPr>
                      <m:t>𝜃</m:t>
                    </m:r>
                    <m:r>
                      <a:rPr lang="en-US" sz="2400" i="1">
                        <a:latin typeface="Cambria Math" panose="02040503050406030204" pitchFamily="18" charset="0"/>
                      </a:rPr>
                      <m:t>)</m:t>
                    </m:r>
                  </m:oMath>
                </a14:m>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m:rPr>
                        <m:sty m:val="p"/>
                      </m:rPr>
                      <a:rPr lang="en-US" sz="2400" i="1">
                        <a:latin typeface="Cambria Math" panose="02040503050406030204" pitchFamily="18" charset="0"/>
                      </a:rPr>
                      <m:t>Mint</m:t>
                    </m:r>
                    <m:r>
                      <a:rPr lang="en-US" sz="2400" i="1">
                        <a:latin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cs typeface="Arial" panose="020B0604020202020204" pitchFamily="34" charset="0"/>
                      </a:rPr>
                      <m:t>x</m:t>
                    </m:r>
                    <m:r>
                      <a:rPr lang="en-US" sz="2400">
                        <a:latin typeface="Cambria Math" panose="02040503050406030204" pitchFamily="18" charset="0"/>
                        <a:ea typeface="Cambria Math" panose="02040503050406030204" pitchFamily="18" charset="0"/>
                        <a:cs typeface="Arial" panose="020B0604020202020204" pitchFamily="34" charset="0"/>
                      </a:rPr>
                      <m:t>,</m:t>
                    </m:r>
                    <m:r>
                      <a:rPr lang="en-US" sz="2400" i="1">
                        <a:latin typeface="Cambria Math" panose="02040503050406030204" pitchFamily="18" charset="0"/>
                        <a:ea typeface="Cambria Math" panose="02040503050406030204" pitchFamily="18" charset="0"/>
                        <a:cs typeface="Arial" panose="020B0604020202020204" pitchFamily="34" charset="0"/>
                      </a:rPr>
                      <m:t>𝜃</m:t>
                    </m:r>
                    <m:r>
                      <a:rPr lang="en-US" sz="2400" i="1">
                        <a:latin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Output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𝜆</m:t>
                    </m:r>
                  </m:oMath>
                </a14:m>
                <a:r>
                  <a:rPr lang="en-US" sz="2400" dirty="0">
                    <a:latin typeface="Arial" panose="020B0604020202020204" pitchFamily="34" charset="0"/>
                    <a:cs typeface="Arial" panose="020B0604020202020204" pitchFamily="34" charset="0"/>
                  </a:rPr>
                  <a:t>-qubit state </a:t>
                </a:r>
                <a14:m>
                  <m:oMath xmlns:m="http://schemas.openxmlformats.org/officeDocument/2006/math">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 </m:t>
                        </m:r>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H</m:t>
                        </m:r>
                      </m:e>
                      <m:sup>
                        <m:sSub>
                          <m:sSub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1</m:t>
                            </m:r>
                          </m:sub>
                        </m:sSub>
                      </m:sup>
                    </m:sSup>
                    <m:r>
                      <a:rPr lang="en-US" sz="24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1</m:t>
                        </m:r>
                      </m:sub>
                    </m:sSub>
                    <m:r>
                      <a:rPr lang="en-US" sz="2400" i="1" dirty="0">
                        <a:latin typeface="Cambria Math" panose="02040503050406030204" pitchFamily="18" charset="0"/>
                        <a:ea typeface="+mn-lt"/>
                        <a:cs typeface="+mn-lt"/>
                      </a:rPr>
                      <m:t>⟩</m:t>
                    </m:r>
                    <m:r>
                      <a:rPr lang="en-US" sz="2400" i="1">
                        <a:latin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H</m:t>
                        </m:r>
                      </m:e>
                      <m:sup>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2</m:t>
                            </m:r>
                          </m:sub>
                        </m:sSub>
                      </m:sup>
                    </m:sSup>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2</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r>
                  <a:rPr lang="en-US" sz="2400" dirty="0"/>
                  <a:t> </a:t>
                </a:r>
                <a14:m>
                  <m:oMath xmlns:m="http://schemas.openxmlformats.org/officeDocument/2006/math">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H</m:t>
                        </m:r>
                      </m:e>
                      <m:sup>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a:rPr lang="en-US" sz="2400" i="1" smtClean="0">
                                <a:latin typeface="Cambria Math" panose="02040503050406030204" pitchFamily="18" charset="0"/>
                                <a:ea typeface="Cambria Math" panose="02040503050406030204" pitchFamily="18" charset="0"/>
                                <a:cs typeface="Arial" panose="020B0604020202020204" pitchFamily="34" charset="0"/>
                              </a:rPr>
                              <m:t>𝜆</m:t>
                            </m:r>
                          </m:sub>
                        </m:sSub>
                      </m:sup>
                    </m:sSup>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𝜆</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a:rPr lang="en-US" sz="2400" i="1">
                        <a:latin typeface="Cambria Math" panose="02040503050406030204" pitchFamily="18" charset="0"/>
                      </a:rPr>
                      <m:t>𝑉𝑒𝑟𝑖𝑓𝑦</m:t>
                    </m:r>
                    <m:r>
                      <a:rPr lang="en-IL" sz="2400" i="1">
                        <a:latin typeface="Cambria Math" panose="02040503050406030204" pitchFamily="18" charset="0"/>
                      </a:rPr>
                      <m:t> </m:t>
                    </m:r>
                    <m:r>
                      <a:rPr lang="en-US" sz="2400" b="0" i="0" smtClean="0">
                        <a:latin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cs typeface="Arial" panose="020B0604020202020204" pitchFamily="34" charset="0"/>
                      </a:rPr>
                      <m:t>x</m:t>
                    </m:r>
                    <m:r>
                      <a:rPr lang="en-US" sz="2400">
                        <a:latin typeface="Cambria Math" panose="02040503050406030204" pitchFamily="18" charset="0"/>
                        <a:ea typeface="Cambria Math" panose="02040503050406030204" pitchFamily="18" charset="0"/>
                        <a:cs typeface="Arial" panose="020B0604020202020204" pitchFamily="34" charset="0"/>
                      </a:rPr>
                      <m:t>,</m:t>
                    </m:r>
                    <m:r>
                      <a:rPr lang="en-US" sz="2400" i="1">
                        <a:latin typeface="Cambria Math" panose="02040503050406030204" pitchFamily="18" charset="0"/>
                        <a:ea typeface="Cambria Math" panose="02040503050406030204" pitchFamily="18" charset="0"/>
                        <a:cs typeface="Arial" panose="020B0604020202020204" pitchFamily="34" charset="0"/>
                      </a:rPr>
                      <m:t>𝜃</m:t>
                    </m:r>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endParaRPr lang="en-US" sz="2400" dirty="0"/>
              </a:p>
            </p:txBody>
          </p:sp>
        </mc:Choice>
        <mc:Fallback xmlns="">
          <p:sp>
            <p:nvSpPr>
              <p:cNvPr id="5" name="TextBox 4">
                <a:extLst>
                  <a:ext uri="{FF2B5EF4-FFF2-40B4-BE49-F238E27FC236}">
                    <a16:creationId xmlns:a16="http://schemas.microsoft.com/office/drawing/2014/main" id="{1E398217-8FA9-BF8C-AB5A-118CDA478FB6}"/>
                  </a:ext>
                </a:extLst>
              </p:cNvPr>
              <p:cNvSpPr txBox="1">
                <a:spLocks noRot="1" noChangeAspect="1" noMove="1" noResize="1" noEditPoints="1" noAdjustHandles="1" noChangeArrowheads="1" noChangeShapeType="1" noTextEdit="1"/>
              </p:cNvSpPr>
              <p:nvPr/>
            </p:nvSpPr>
            <p:spPr>
              <a:xfrm>
                <a:off x="583096" y="1646412"/>
                <a:ext cx="9581322" cy="2711704"/>
              </a:xfrm>
              <a:prstGeom prst="rect">
                <a:avLst/>
              </a:prstGeom>
              <a:blipFill>
                <a:blip r:embed="rId9"/>
                <a:stretch>
                  <a:fillRect l="-927" t="-930" b="-3256"/>
                </a:stretch>
              </a:blipFill>
            </p:spPr>
            <p:txBody>
              <a:bodyPr/>
              <a:lstStyle/>
              <a:p>
                <a:r>
                  <a:rPr lang="en-US">
                    <a:noFill/>
                  </a:rPr>
                  <a:t> </a:t>
                </a:r>
              </a:p>
            </p:txBody>
          </p:sp>
        </mc:Fallback>
      </mc:AlternateContent>
    </p:spTree>
    <p:extLst>
      <p:ext uri="{BB962C8B-B14F-4D97-AF65-F5344CB8AC3E}">
        <p14:creationId xmlns:p14="http://schemas.microsoft.com/office/powerpoint/2010/main" val="2368508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5E0F5E2-9DDD-356F-C6F7-A5111F699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2B8DCD-041F-8795-B2EC-7969BE89A3DF}"/>
              </a:ext>
            </a:extLst>
          </p:cNvPr>
          <p:cNvSpPr>
            <a:spLocks noGrp="1"/>
          </p:cNvSpPr>
          <p:nvPr>
            <p:ph type="title"/>
          </p:nvPr>
        </p:nvSpPr>
        <p:spPr>
          <a:xfrm>
            <a:off x="1643269" y="383992"/>
            <a:ext cx="9581322" cy="1280890"/>
          </a:xfrm>
        </p:spPr>
        <p:txBody>
          <a:bodyPr>
            <a:normAutofit fontScale="90000"/>
          </a:bodyPr>
          <a:lstStyle/>
          <a:p>
            <a:pPr algn="ctr"/>
            <a:r>
              <a:rPr lang="en-US" dirty="0"/>
              <a:t>Wiesner’s Private Quantum Money scheme</a:t>
            </a:r>
            <a:br>
              <a:rPr lang="en-US" dirty="0"/>
            </a:br>
            <a:r>
              <a:rPr lang="en-US" dirty="0">
                <a:solidFill>
                  <a:srgbClr val="0B032E"/>
                </a:solidFill>
                <a:latin typeface="Times New Roman" panose="02020603050405020304" pitchFamily="18" charset="0"/>
                <a:cs typeface="Times New Roman" panose="02020603050405020304" pitchFamily="18" charset="0"/>
              </a:rPr>
              <a:t>(Keygen, Mint, Verify)</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BB6A4E8-7D7F-D527-4C63-4995971BE08D}"/>
                  </a:ext>
                </a:extLst>
              </p:cNvPr>
              <p:cNvSpPr txBox="1"/>
              <p:nvPr/>
            </p:nvSpPr>
            <p:spPr>
              <a:xfrm>
                <a:off x="4124357" y="5839499"/>
                <a:ext cx="3136628"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𝑉𝑒𝑟𝑖𝑓𝑦</m:t>
                      </m:r>
                      <m:r>
                        <a:rPr lang="en-IL" sz="3200" i="1" smtClean="0">
                          <a:latin typeface="Cambria Math" panose="02040503050406030204" pitchFamily="18" charset="0"/>
                        </a:rPr>
                        <m:t> </m:t>
                      </m:r>
                      <m:r>
                        <a:rPr lang="en-US" sz="3200" b="0" i="0" smtClean="0">
                          <a:latin typeface="Cambria Math" panose="02040503050406030204" pitchFamily="18" charset="0"/>
                        </a:rPr>
                        <m:t>(</m:t>
                      </m:r>
                      <m:r>
                        <a:rPr lang="en-US" sz="3200" i="1">
                          <a:latin typeface="Cambria Math" panose="02040503050406030204" pitchFamily="18" charset="0"/>
                        </a:rPr>
                        <m:t>𝑘</m:t>
                      </m:r>
                      <m:r>
                        <a:rPr lang="en-US" sz="3200" b="0" i="1" smtClean="0">
                          <a:latin typeface="Cambria Math" panose="02040503050406030204" pitchFamily="18" charset="0"/>
                        </a:rPr>
                        <m:t>,|$</m:t>
                      </m:r>
                      <m:r>
                        <a:rPr lang="en-US" sz="3200" b="0" i="1" dirty="0" smtClean="0">
                          <a:latin typeface="Cambria Math" panose="02040503050406030204" pitchFamily="18" charset="0"/>
                          <a:ea typeface="+mn-lt"/>
                          <a:cs typeface="+mn-lt"/>
                        </a:rPr>
                        <m:t>⟩</m:t>
                      </m:r>
                      <m:r>
                        <a:rPr lang="en-US" sz="3200" b="0" i="0" dirty="0" smtClean="0">
                          <a:latin typeface="Cambria Math" panose="02040503050406030204" pitchFamily="18" charset="0"/>
                          <a:ea typeface="+mn-lt"/>
                          <a:cs typeface="+mn-lt"/>
                        </a:rPr>
                        <m:t>)</m:t>
                      </m:r>
                    </m:oMath>
                  </m:oMathPara>
                </a14:m>
                <a:endParaRPr lang="en-IL" sz="3200" dirty="0"/>
              </a:p>
            </p:txBody>
          </p:sp>
        </mc:Choice>
        <mc:Fallback xmlns="">
          <p:sp>
            <p:nvSpPr>
              <p:cNvPr id="3" name="TextBox 2">
                <a:extLst>
                  <a:ext uri="{FF2B5EF4-FFF2-40B4-BE49-F238E27FC236}">
                    <a16:creationId xmlns:a16="http://schemas.microsoft.com/office/drawing/2014/main" id="{CBB6A4E8-7D7F-D527-4C63-4995971BE08D}"/>
                  </a:ext>
                </a:extLst>
              </p:cNvPr>
              <p:cNvSpPr txBox="1">
                <a:spLocks noRot="1" noChangeAspect="1" noMove="1" noResize="1" noEditPoints="1" noAdjustHandles="1" noChangeArrowheads="1" noChangeShapeType="1" noTextEdit="1"/>
              </p:cNvSpPr>
              <p:nvPr/>
            </p:nvSpPr>
            <p:spPr>
              <a:xfrm>
                <a:off x="4124357" y="5839499"/>
                <a:ext cx="3136628" cy="584775"/>
              </a:xfrm>
              <a:prstGeom prst="rect">
                <a:avLst/>
              </a:prstGeom>
              <a:blipFill>
                <a:blip r:embed="rId2"/>
                <a:stretch>
                  <a:fillRect l="-403" r="-4435" b="-255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984283D-D9AB-7E90-406D-26207E21A83E}"/>
                  </a:ext>
                </a:extLst>
              </p:cNvPr>
              <p:cNvSpPr txBox="1"/>
              <p:nvPr/>
            </p:nvSpPr>
            <p:spPr>
              <a:xfrm>
                <a:off x="3660113" y="4541388"/>
                <a:ext cx="3136628" cy="1100366"/>
              </a:xfrm>
              <a:prstGeom prst="rect">
                <a:avLst/>
              </a:prstGeom>
              <a:noFill/>
            </p:spPr>
            <p:txBody>
              <a:bodyPr wrap="none" rtlCol="0">
                <a:spAutoFit/>
              </a:bodyPr>
              <a:lstStyle/>
              <a:p>
                <a:pPr algn="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𝑘</m:t>
                      </m:r>
                      <m:r>
                        <a:rPr lang="en-US" sz="3200" b="0" i="1" smtClean="0">
                          <a:latin typeface="Cambria Math" panose="02040503050406030204" pitchFamily="18" charset="0"/>
                          <a:ea typeface="Cambria Math" panose="02040503050406030204" pitchFamily="18" charset="0"/>
                        </a:rPr>
                        <m:t>←</m:t>
                      </m:r>
                      <m:r>
                        <m:rPr>
                          <m:sty m:val="p"/>
                        </m:rPr>
                        <a:rPr lang="en-US" sz="3200" b="0" i="0" dirty="0" smtClean="0">
                          <a:latin typeface="Cambria Math" panose="02040503050406030204" pitchFamily="18" charset="0"/>
                          <a:ea typeface="Cambria Math" panose="02040503050406030204" pitchFamily="18" charset="0"/>
                        </a:rPr>
                        <m:t>Keygen</m:t>
                      </m:r>
                      <m:r>
                        <a:rPr lang="en-US" sz="3200" b="0" i="1" dirty="0" smtClean="0">
                          <a:latin typeface="Cambria Math" panose="02040503050406030204" pitchFamily="18" charset="0"/>
                          <a:ea typeface="Cambria Math" panose="02040503050406030204" pitchFamily="18" charset="0"/>
                        </a:rPr>
                        <m:t>(</m:t>
                      </m:r>
                      <m:sSup>
                        <m:sSupPr>
                          <m:ctrlPr>
                            <a:rPr lang="en-US" sz="3200" b="0" i="1" dirty="0" smtClean="0">
                              <a:latin typeface="Cambria Math" panose="02040503050406030204" pitchFamily="18" charset="0"/>
                              <a:ea typeface="Cambria Math" panose="02040503050406030204" pitchFamily="18" charset="0"/>
                            </a:rPr>
                          </m:ctrlPr>
                        </m:sSupPr>
                        <m:e>
                          <m:r>
                            <a:rPr lang="en-US" sz="3200" b="0" i="1" dirty="0" smtClean="0">
                              <a:latin typeface="Cambria Math" panose="02040503050406030204" pitchFamily="18" charset="0"/>
                              <a:ea typeface="Cambria Math" panose="02040503050406030204" pitchFamily="18" charset="0"/>
                            </a:rPr>
                            <m:t>1</m:t>
                          </m:r>
                        </m:e>
                        <m:sup>
                          <m:r>
                            <a:rPr lang="en-US" sz="3200" b="0" i="1" dirty="0" smtClean="0">
                              <a:latin typeface="Cambria Math" panose="02040503050406030204" pitchFamily="18" charset="0"/>
                              <a:ea typeface="Cambria Math" panose="02040503050406030204" pitchFamily="18" charset="0"/>
                            </a:rPr>
                            <m:t>𝜆</m:t>
                          </m:r>
                        </m:sup>
                      </m:sSup>
                      <m:r>
                        <a:rPr lang="en-US" sz="3200" b="0" i="1" dirty="0" smtClean="0">
                          <a:latin typeface="Cambria Math" panose="02040503050406030204" pitchFamily="18" charset="0"/>
                          <a:ea typeface="Cambria Math" panose="02040503050406030204" pitchFamily="18" charset="0"/>
                        </a:rPr>
                        <m:t>)</m:t>
                      </m:r>
                    </m:oMath>
                  </m:oMathPara>
                </a14:m>
                <a:endParaRPr lang="en-US" sz="3200" b="0" dirty="0">
                  <a:latin typeface="Cambria Math" panose="02040503050406030204" pitchFamily="18" charset="0"/>
                  <a:ea typeface="Cambria Math" panose="02040503050406030204" pitchFamily="18" charset="0"/>
                </a:endParaRPr>
              </a:p>
              <a:p>
                <a:pPr algn="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m:t>
                      </m:r>
                      <m:r>
                        <a:rPr lang="en-US" sz="3200" i="1" dirty="0">
                          <a:latin typeface="Cambria Math" panose="02040503050406030204" pitchFamily="18" charset="0"/>
                          <a:ea typeface="+mn-lt"/>
                          <a:cs typeface="+mn-lt"/>
                        </a:rPr>
                        <m:t>⟩</m:t>
                      </m:r>
                      <m:r>
                        <a:rPr lang="en-US" sz="3200" b="0" i="1" smtClean="0">
                          <a:latin typeface="Cambria Math" panose="02040503050406030204" pitchFamily="18" charset="0"/>
                          <a:ea typeface="Cambria Math" panose="02040503050406030204" pitchFamily="18" charset="0"/>
                        </a:rPr>
                        <m:t>←</m:t>
                      </m:r>
                      <m:r>
                        <m:rPr>
                          <m:sty m:val="p"/>
                        </m:rPr>
                        <a:rPr lang="en-US" sz="3200" b="0" i="1" smtClean="0">
                          <a:latin typeface="Cambria Math" panose="02040503050406030204" pitchFamily="18" charset="0"/>
                        </a:rPr>
                        <m:t>Mint</m:t>
                      </m:r>
                      <m:r>
                        <a:rPr lang="en-US" sz="3200" b="0" i="1" smtClean="0">
                          <a:latin typeface="Cambria Math" panose="02040503050406030204" pitchFamily="18" charset="0"/>
                        </a:rPr>
                        <m:t>(</m:t>
                      </m:r>
                      <m:r>
                        <a:rPr lang="en-US" sz="3200" i="1">
                          <a:latin typeface="Cambria Math" panose="02040503050406030204" pitchFamily="18" charset="0"/>
                        </a:rPr>
                        <m:t>𝑘</m:t>
                      </m:r>
                      <m:r>
                        <a:rPr lang="en-US" sz="3200" b="0" i="1" smtClean="0">
                          <a:latin typeface="Cambria Math" panose="02040503050406030204" pitchFamily="18" charset="0"/>
                        </a:rPr>
                        <m:t>)</m:t>
                      </m:r>
                    </m:oMath>
                  </m:oMathPara>
                </a14:m>
                <a:endParaRPr lang="en-US" sz="3200" dirty="0"/>
              </a:p>
            </p:txBody>
          </p:sp>
        </mc:Choice>
        <mc:Fallback xmlns="">
          <p:sp>
            <p:nvSpPr>
              <p:cNvPr id="6" name="TextBox 5">
                <a:extLst>
                  <a:ext uri="{FF2B5EF4-FFF2-40B4-BE49-F238E27FC236}">
                    <a16:creationId xmlns:a16="http://schemas.microsoft.com/office/drawing/2014/main" id="{0984283D-D9AB-7E90-406D-26207E21A83E}"/>
                  </a:ext>
                </a:extLst>
              </p:cNvPr>
              <p:cNvSpPr txBox="1">
                <a:spLocks noRot="1" noChangeAspect="1" noMove="1" noResize="1" noEditPoints="1" noAdjustHandles="1" noChangeArrowheads="1" noChangeShapeType="1" noTextEdit="1"/>
              </p:cNvSpPr>
              <p:nvPr/>
            </p:nvSpPr>
            <p:spPr>
              <a:xfrm>
                <a:off x="3660113" y="4541388"/>
                <a:ext cx="3136628" cy="1100366"/>
              </a:xfrm>
              <a:prstGeom prst="rect">
                <a:avLst/>
              </a:prstGeom>
              <a:blipFill>
                <a:blip r:embed="rId3"/>
                <a:stretch>
                  <a:fillRect r="-1210" b="-12500"/>
                </a:stretch>
              </a:blipFill>
            </p:spPr>
            <p:txBody>
              <a:bodyPr/>
              <a:lstStyle/>
              <a:p>
                <a:r>
                  <a:rPr lang="en-US">
                    <a:noFill/>
                  </a:rPr>
                  <a:t> </a:t>
                </a:r>
              </a:p>
            </p:txBody>
          </p:sp>
        </mc:Fallback>
      </mc:AlternateContent>
      <p:pic>
        <p:nvPicPr>
          <p:cNvPr id="10" name="Picture 9" descr="Icon&#10;&#10;Description automatically generated">
            <a:extLst>
              <a:ext uri="{FF2B5EF4-FFF2-40B4-BE49-F238E27FC236}">
                <a16:creationId xmlns:a16="http://schemas.microsoft.com/office/drawing/2014/main" id="{DE7794DD-BD57-2FEC-5924-59C01AF80CD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83612" y="5789758"/>
            <a:ext cx="870857" cy="649514"/>
          </a:xfrm>
          <a:prstGeom prst="rect">
            <a:avLst/>
          </a:prstGeom>
        </p:spPr>
      </p:pic>
      <p:pic>
        <p:nvPicPr>
          <p:cNvPr id="13" name="Picture 12" descr="Icon&#10;&#10;Description automatically generated">
            <a:extLst>
              <a:ext uri="{FF2B5EF4-FFF2-40B4-BE49-F238E27FC236}">
                <a16:creationId xmlns:a16="http://schemas.microsoft.com/office/drawing/2014/main" id="{1DFAC256-1E36-CA24-388B-961B93A81B8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67776" y="5824494"/>
            <a:ext cx="649514" cy="649514"/>
          </a:xfrm>
          <a:prstGeom prst="rect">
            <a:avLst/>
          </a:prstGeom>
        </p:spPr>
      </p:pic>
      <p:pic>
        <p:nvPicPr>
          <p:cNvPr id="4" name="Picture 3">
            <a:extLst>
              <a:ext uri="{FF2B5EF4-FFF2-40B4-BE49-F238E27FC236}">
                <a16:creationId xmlns:a16="http://schemas.microsoft.com/office/drawing/2014/main" id="{AD26EE8C-6A9E-E234-EF65-406E74F5C70A}"/>
              </a:ext>
            </a:extLst>
          </p:cNvPr>
          <p:cNvPicPr>
            <a:picLocks noChangeAspect="1"/>
          </p:cNvPicPr>
          <p:nvPr/>
        </p:nvPicPr>
        <p:blipFill>
          <a:blip r:embed="rId8"/>
          <a:stretch>
            <a:fillRect/>
          </a:stretch>
        </p:blipFill>
        <p:spPr>
          <a:xfrm>
            <a:off x="9924496" y="1291801"/>
            <a:ext cx="2254248" cy="278652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182489A-AD98-F1BE-4240-6D746B151918}"/>
                  </a:ext>
                </a:extLst>
              </p:cNvPr>
              <p:cNvSpPr txBox="1"/>
              <p:nvPr/>
            </p:nvSpPr>
            <p:spPr>
              <a:xfrm>
                <a:off x="583096" y="1646412"/>
                <a:ext cx="9581322" cy="2711704"/>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m:rPr>
                        <m:sty m:val="p"/>
                      </m:rPr>
                      <a:rPr lang="en-US" sz="2400" dirty="0">
                        <a:latin typeface="Cambria Math" panose="02040503050406030204" pitchFamily="18" charset="0"/>
                        <a:ea typeface="Cambria Math" panose="02040503050406030204" pitchFamily="18" charset="0"/>
                      </a:rPr>
                      <m:t>Keygen</m:t>
                    </m:r>
                    <m:r>
                      <a:rPr lang="en-US" sz="2400" i="1" dirty="0">
                        <a:latin typeface="Cambria Math" panose="02040503050406030204" pitchFamily="18" charset="0"/>
                        <a:ea typeface="Cambria Math" panose="02040503050406030204" pitchFamily="18" charset="0"/>
                      </a:rPr>
                      <m:t>(</m:t>
                    </m:r>
                    <m:sSup>
                      <m:sSupPr>
                        <m:ctrlPr>
                          <a:rPr lang="en-US" sz="2400" i="1" dirty="0">
                            <a:latin typeface="Cambria Math" panose="02040503050406030204" pitchFamily="18" charset="0"/>
                            <a:ea typeface="Cambria Math" panose="02040503050406030204" pitchFamily="18" charset="0"/>
                          </a:rPr>
                        </m:ctrlPr>
                      </m:sSupPr>
                      <m:e>
                        <m:r>
                          <a:rPr lang="en-US" sz="2400" i="1" dirty="0">
                            <a:latin typeface="Cambria Math" panose="02040503050406030204" pitchFamily="18" charset="0"/>
                            <a:ea typeface="Cambria Math" panose="02040503050406030204" pitchFamily="18" charset="0"/>
                          </a:rPr>
                          <m:t>1</m:t>
                        </m:r>
                      </m:e>
                      <m:sup>
                        <m:r>
                          <a:rPr lang="en-US" sz="2400" i="1" dirty="0">
                            <a:latin typeface="Cambria Math" panose="02040503050406030204" pitchFamily="18" charset="0"/>
                            <a:ea typeface="Cambria Math" panose="02040503050406030204" pitchFamily="18" charset="0"/>
                          </a:rPr>
                          <m:t>𝜆</m:t>
                        </m:r>
                      </m:sup>
                    </m:sSup>
                    <m:r>
                      <a:rPr lang="en-US" sz="2400" i="1" dirty="0">
                        <a:latin typeface="Cambria Math" panose="02040503050406030204" pitchFamily="18" charset="0"/>
                        <a:ea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Sample random </a:t>
                </a:r>
                <a14:m>
                  <m:oMath xmlns:m="http://schemas.openxmlformats.org/officeDocument/2006/math">
                    <m:r>
                      <m:rPr>
                        <m:sty m:val="p"/>
                      </m:rPr>
                      <a:rPr lang="en-US" sz="2400" b="0" i="0" smtClean="0">
                        <a:latin typeface="Cambria Math" panose="02040503050406030204" pitchFamily="18" charset="0"/>
                        <a:ea typeface="Cambria Math" panose="02040503050406030204" pitchFamily="18" charset="0"/>
                        <a:cs typeface="Arial" panose="020B0604020202020204" pitchFamily="34" charset="0"/>
                      </a:rPr>
                      <m:t>x</m:t>
                    </m:r>
                    <m:r>
                      <a:rPr lang="en-US" sz="2400" b="0" i="0" smtClean="0">
                        <a:latin typeface="Cambria Math" panose="02040503050406030204" pitchFamily="18" charset="0"/>
                        <a:ea typeface="Cambria Math" panose="02040503050406030204" pitchFamily="18" charset="0"/>
                        <a:cs typeface="Arial" panose="020B0604020202020204" pitchFamily="34" charset="0"/>
                      </a:rPr>
                      <m:t>,</m:t>
                    </m:r>
                    <m:r>
                      <a:rPr lang="en-US" sz="2400" i="1" smtClean="0">
                        <a:latin typeface="Cambria Math" panose="02040503050406030204" pitchFamily="18" charset="0"/>
                        <a:ea typeface="Cambria Math" panose="02040503050406030204" pitchFamily="18" charset="0"/>
                        <a:cs typeface="Arial" panose="020B0604020202020204" pitchFamily="34" charset="0"/>
                      </a:rPr>
                      <m:t>𝜃</m:t>
                    </m:r>
                    <m:r>
                      <a:rPr lang="en-US" sz="2400" i="1" smtClean="0">
                        <a:latin typeface="Cambria Math" panose="02040503050406030204" pitchFamily="18" charset="0"/>
                        <a:ea typeface="Cambria Math" panose="02040503050406030204" pitchFamily="18" charset="0"/>
                        <a:cs typeface="Arial" panose="020B0604020202020204" pitchFamily="34" charset="0"/>
                      </a:rPr>
                      <m:t>←{0,1</m:t>
                    </m:r>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ea typeface="Cambria Math" panose="02040503050406030204" pitchFamily="18" charset="0"/>
                            <a:cs typeface="Arial" panose="020B0604020202020204" pitchFamily="34" charset="0"/>
                          </a:rPr>
                          <m:t>}</m:t>
                        </m:r>
                      </m:e>
                      <m:sup>
                        <m:r>
                          <a:rPr lang="en-US" sz="2400" b="0" i="1" smtClean="0">
                            <a:latin typeface="Cambria Math" panose="02040503050406030204" pitchFamily="18" charset="0"/>
                            <a:ea typeface="Cambria Math" panose="02040503050406030204" pitchFamily="18" charset="0"/>
                            <a:cs typeface="Arial" panose="020B0604020202020204" pitchFamily="34" charset="0"/>
                          </a:rPr>
                          <m:t>𝜆</m:t>
                        </m:r>
                      </m:sup>
                    </m:sSup>
                  </m:oMath>
                </a14:m>
                <a:r>
                  <a:rPr lang="en-US" sz="2400" dirty="0"/>
                  <a:t> </a:t>
                </a:r>
                <a:r>
                  <a:rPr lang="en-US" sz="2400" dirty="0">
                    <a:latin typeface="Arial" panose="020B0604020202020204" pitchFamily="34" charset="0"/>
                    <a:cs typeface="Arial" panose="020B0604020202020204" pitchFamily="34" charset="0"/>
                  </a:rPr>
                  <a:t>and output </a:t>
                </a:r>
                <a14:m>
                  <m:oMath xmlns:m="http://schemas.openxmlformats.org/officeDocument/2006/math">
                    <m:r>
                      <m:rPr>
                        <m:sty m:val="p"/>
                      </m:rPr>
                      <a:rPr lang="en-US" sz="2400" b="0" i="0" smtClean="0">
                        <a:latin typeface="Cambria Math" panose="02040503050406030204" pitchFamily="18" charset="0"/>
                      </a:rPr>
                      <m:t>k</m:t>
                    </m:r>
                    <m:r>
                      <a:rPr lang="en-US" sz="2400" b="0" i="0" smtClean="0">
                        <a:latin typeface="Cambria Math" panose="02040503050406030204" pitchFamily="18" charset="0"/>
                      </a:rPr>
                      <m:t>=</m:t>
                    </m:r>
                    <m:r>
                      <a:rPr lang="en-US" sz="2400" i="1">
                        <a:latin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cs typeface="Arial" panose="020B0604020202020204" pitchFamily="34" charset="0"/>
                      </a:rPr>
                      <m:t>x</m:t>
                    </m:r>
                    <m:r>
                      <a:rPr lang="en-US" sz="2400">
                        <a:latin typeface="Cambria Math" panose="02040503050406030204" pitchFamily="18" charset="0"/>
                        <a:ea typeface="Cambria Math" panose="02040503050406030204" pitchFamily="18" charset="0"/>
                        <a:cs typeface="Arial" panose="020B0604020202020204" pitchFamily="34" charset="0"/>
                      </a:rPr>
                      <m:t>,</m:t>
                    </m:r>
                    <m:r>
                      <a:rPr lang="en-US" sz="2400" i="1">
                        <a:latin typeface="Cambria Math" panose="02040503050406030204" pitchFamily="18" charset="0"/>
                        <a:ea typeface="Cambria Math" panose="02040503050406030204" pitchFamily="18" charset="0"/>
                        <a:cs typeface="Arial" panose="020B0604020202020204" pitchFamily="34" charset="0"/>
                      </a:rPr>
                      <m:t>𝜃</m:t>
                    </m:r>
                    <m:r>
                      <a:rPr lang="en-US" sz="2400" i="1">
                        <a:latin typeface="Cambria Math" panose="02040503050406030204" pitchFamily="18" charset="0"/>
                      </a:rPr>
                      <m:t>)</m:t>
                    </m:r>
                  </m:oMath>
                </a14:m>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m:rPr>
                        <m:sty m:val="p"/>
                      </m:rPr>
                      <a:rPr lang="en-US" sz="2400" i="1">
                        <a:latin typeface="Cambria Math" panose="02040503050406030204" pitchFamily="18" charset="0"/>
                      </a:rPr>
                      <m:t>Mint</m:t>
                    </m:r>
                    <m:r>
                      <a:rPr lang="en-US" sz="2400" i="1">
                        <a:latin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cs typeface="Arial" panose="020B0604020202020204" pitchFamily="34" charset="0"/>
                      </a:rPr>
                      <m:t>x</m:t>
                    </m:r>
                    <m:r>
                      <a:rPr lang="en-US" sz="2400">
                        <a:latin typeface="Cambria Math" panose="02040503050406030204" pitchFamily="18" charset="0"/>
                        <a:ea typeface="Cambria Math" panose="02040503050406030204" pitchFamily="18" charset="0"/>
                        <a:cs typeface="Arial" panose="020B0604020202020204" pitchFamily="34" charset="0"/>
                      </a:rPr>
                      <m:t>,</m:t>
                    </m:r>
                    <m:r>
                      <a:rPr lang="en-US" sz="2400" i="1">
                        <a:latin typeface="Cambria Math" panose="02040503050406030204" pitchFamily="18" charset="0"/>
                        <a:ea typeface="Cambria Math" panose="02040503050406030204" pitchFamily="18" charset="0"/>
                        <a:cs typeface="Arial" panose="020B0604020202020204" pitchFamily="34" charset="0"/>
                      </a:rPr>
                      <m:t>𝜃</m:t>
                    </m:r>
                    <m:r>
                      <a:rPr lang="en-US" sz="2400" i="1">
                        <a:latin typeface="Cambria Math" panose="02040503050406030204" pitchFamily="18" charset="0"/>
                      </a:rPr>
                      <m:t>)</m:t>
                    </m:r>
                  </m:oMath>
                </a14:m>
                <a:r>
                  <a:rPr lang="en-US" sz="2400" dirty="0"/>
                  <a:t>: </a:t>
                </a:r>
                <a:r>
                  <a:rPr lang="en-US" sz="2400" dirty="0">
                    <a:latin typeface="Arial" panose="020B0604020202020204" pitchFamily="34" charset="0"/>
                    <a:cs typeface="Arial" panose="020B0604020202020204" pitchFamily="34" charset="0"/>
                  </a:rPr>
                  <a:t>Output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𝜆</m:t>
                    </m:r>
                  </m:oMath>
                </a14:m>
                <a:r>
                  <a:rPr lang="en-US" sz="2400" dirty="0">
                    <a:latin typeface="Arial" panose="020B0604020202020204" pitchFamily="34" charset="0"/>
                    <a:cs typeface="Arial" panose="020B0604020202020204" pitchFamily="34" charset="0"/>
                  </a:rPr>
                  <a:t>-qubit state </a:t>
                </a:r>
                <a14:m>
                  <m:oMath xmlns:m="http://schemas.openxmlformats.org/officeDocument/2006/math">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 </m:t>
                        </m:r>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H</m:t>
                        </m:r>
                      </m:e>
                      <m:sup>
                        <m:sSub>
                          <m:sSub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1</m:t>
                            </m:r>
                          </m:sub>
                        </m:sSub>
                      </m:sup>
                    </m:sSup>
                    <m:r>
                      <a:rPr lang="en-US" sz="24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b="0" i="1" smtClean="0">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1</m:t>
                        </m:r>
                      </m:sub>
                    </m:sSub>
                    <m:r>
                      <a:rPr lang="en-US" sz="2400" i="1" dirty="0">
                        <a:latin typeface="Cambria Math" panose="02040503050406030204" pitchFamily="18" charset="0"/>
                        <a:ea typeface="+mn-lt"/>
                        <a:cs typeface="+mn-lt"/>
                      </a:rPr>
                      <m:t>⟩</m:t>
                    </m:r>
                    <m:r>
                      <a:rPr lang="en-US" sz="2400" i="1">
                        <a:latin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H</m:t>
                        </m:r>
                      </m:e>
                      <m:sup>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2</m:t>
                            </m:r>
                          </m:sub>
                        </m:sSub>
                      </m:sup>
                    </m:sSup>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b="0" i="1" smtClean="0">
                            <a:latin typeface="Cambria Math" panose="02040503050406030204" pitchFamily="18" charset="0"/>
                            <a:ea typeface="Cambria Math" panose="02040503050406030204" pitchFamily="18" charset="0"/>
                            <a:cs typeface="Arial" panose="020B0604020202020204" pitchFamily="34" charset="0"/>
                          </a:rPr>
                          <m:t>2</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r>
                  <a:rPr lang="en-US" sz="2400" dirty="0"/>
                  <a:t> </a:t>
                </a:r>
                <a14:m>
                  <m:oMath xmlns:m="http://schemas.openxmlformats.org/officeDocument/2006/math">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H</m:t>
                        </m:r>
                      </m:e>
                      <m:sup>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a:rPr lang="en-US" sz="2400" i="1">
                                <a:latin typeface="Cambria Math" panose="02040503050406030204" pitchFamily="18" charset="0"/>
                                <a:ea typeface="Cambria Math" panose="02040503050406030204" pitchFamily="18" charset="0"/>
                                <a:cs typeface="Arial" panose="020B0604020202020204" pitchFamily="34" charset="0"/>
                              </a:rPr>
                              <m:t>𝜃</m:t>
                            </m:r>
                          </m:e>
                          <m:sub>
                            <m:r>
                              <a:rPr lang="en-US" sz="2400" i="1" smtClean="0">
                                <a:latin typeface="Cambria Math" panose="02040503050406030204" pitchFamily="18" charset="0"/>
                                <a:ea typeface="Cambria Math" panose="02040503050406030204" pitchFamily="18" charset="0"/>
                                <a:cs typeface="Arial" panose="020B0604020202020204" pitchFamily="34" charset="0"/>
                              </a:rPr>
                              <m:t>𝜆</m:t>
                            </m:r>
                          </m:sub>
                        </m:sSub>
                      </m:sup>
                    </m:sSup>
                    <m:r>
                      <a:rPr lang="en-US" sz="2400" i="1">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latin typeface="Cambria Math" panose="02040503050406030204" pitchFamily="18" charset="0"/>
                            <a:ea typeface="Cambria Math" panose="02040503050406030204" pitchFamily="18" charset="0"/>
                            <a:cs typeface="Arial" panose="020B0604020202020204" pitchFamily="34" charset="0"/>
                          </a:rPr>
                        </m:ctrlPr>
                      </m:sSubPr>
                      <m:e>
                        <m:r>
                          <m:rPr>
                            <m:sty m:val="p"/>
                          </m:rPr>
                          <a:rPr lang="en-US" sz="2400" i="1">
                            <a:latin typeface="Cambria Math" panose="02040503050406030204" pitchFamily="18" charset="0"/>
                            <a:ea typeface="Cambria Math" panose="02040503050406030204" pitchFamily="18" charset="0"/>
                            <a:cs typeface="Arial" panose="020B0604020202020204" pitchFamily="34" charset="0"/>
                          </a:rPr>
                          <m:t>x</m:t>
                        </m:r>
                      </m:e>
                      <m:sub>
                        <m:r>
                          <a:rPr lang="en-US" sz="2400" i="1">
                            <a:latin typeface="Cambria Math" panose="02040503050406030204" pitchFamily="18" charset="0"/>
                            <a:ea typeface="Cambria Math" panose="02040503050406030204" pitchFamily="18" charset="0"/>
                            <a:cs typeface="Arial" panose="020B0604020202020204" pitchFamily="34" charset="0"/>
                          </a:rPr>
                          <m:t>𝜆</m:t>
                        </m:r>
                      </m:sub>
                    </m:sSub>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14:m>
                  <m:oMath xmlns:m="http://schemas.openxmlformats.org/officeDocument/2006/math">
                    <m:r>
                      <a:rPr lang="en-US" sz="2400" i="1">
                        <a:latin typeface="Cambria Math" panose="02040503050406030204" pitchFamily="18" charset="0"/>
                      </a:rPr>
                      <m:t>𝑉𝑒𝑟𝑖𝑓𝑦</m:t>
                    </m:r>
                    <m:r>
                      <a:rPr lang="en-IL" sz="2400" i="1">
                        <a:latin typeface="Cambria Math" panose="02040503050406030204" pitchFamily="18" charset="0"/>
                      </a:rPr>
                      <m:t> </m:t>
                    </m:r>
                    <m:r>
                      <a:rPr lang="en-US" sz="2400" b="0" i="0" smtClean="0">
                        <a:latin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cs typeface="Arial" panose="020B0604020202020204" pitchFamily="34" charset="0"/>
                      </a:rPr>
                      <m:t>x</m:t>
                    </m:r>
                    <m:r>
                      <a:rPr lang="en-US" sz="2400">
                        <a:latin typeface="Cambria Math" panose="02040503050406030204" pitchFamily="18" charset="0"/>
                        <a:ea typeface="Cambria Math" panose="02040503050406030204" pitchFamily="18" charset="0"/>
                        <a:cs typeface="Arial" panose="020B0604020202020204" pitchFamily="34" charset="0"/>
                      </a:rPr>
                      <m:t>,</m:t>
                    </m:r>
                    <m:r>
                      <a:rPr lang="en-US" sz="2400" i="1">
                        <a:latin typeface="Cambria Math" panose="02040503050406030204" pitchFamily="18" charset="0"/>
                        <a:ea typeface="Cambria Math" panose="02040503050406030204" pitchFamily="18" charset="0"/>
                        <a:cs typeface="Arial" panose="020B0604020202020204" pitchFamily="34" charset="0"/>
                      </a:rPr>
                      <m:t>𝜃</m:t>
                    </m:r>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dirty="0" smtClean="0">
                        <a:latin typeface="Cambria Math" panose="02040503050406030204" pitchFamily="18" charset="0"/>
                        <a:ea typeface="+mn-lt"/>
                        <a:cs typeface="+mn-lt"/>
                      </a:rPr>
                      <m:t>)</m:t>
                    </m:r>
                  </m:oMath>
                </a14:m>
                <a:endParaRPr lang="en-US" sz="2400" dirty="0"/>
              </a:p>
            </p:txBody>
          </p:sp>
        </mc:Choice>
        <mc:Fallback xmlns="">
          <p:sp>
            <p:nvSpPr>
              <p:cNvPr id="5" name="TextBox 4">
                <a:extLst>
                  <a:ext uri="{FF2B5EF4-FFF2-40B4-BE49-F238E27FC236}">
                    <a16:creationId xmlns:a16="http://schemas.microsoft.com/office/drawing/2014/main" id="{6182489A-AD98-F1BE-4240-6D746B151918}"/>
                  </a:ext>
                </a:extLst>
              </p:cNvPr>
              <p:cNvSpPr txBox="1">
                <a:spLocks noRot="1" noChangeAspect="1" noMove="1" noResize="1" noEditPoints="1" noAdjustHandles="1" noChangeArrowheads="1" noChangeShapeType="1" noTextEdit="1"/>
              </p:cNvSpPr>
              <p:nvPr/>
            </p:nvSpPr>
            <p:spPr>
              <a:xfrm>
                <a:off x="583096" y="1646412"/>
                <a:ext cx="9581322" cy="2711704"/>
              </a:xfrm>
              <a:prstGeom prst="rect">
                <a:avLst/>
              </a:prstGeom>
              <a:blipFill>
                <a:blip r:embed="rId9"/>
                <a:stretch>
                  <a:fillRect l="-927" t="-930" b="-3256"/>
                </a:stretch>
              </a:blipFill>
            </p:spPr>
            <p:txBody>
              <a:bodyPr/>
              <a:lstStyle/>
              <a:p>
                <a:r>
                  <a:rPr lang="en-US">
                    <a:noFill/>
                  </a:rPr>
                  <a:t> </a:t>
                </a:r>
              </a:p>
            </p:txBody>
          </p:sp>
        </mc:Fallback>
      </mc:AlternateContent>
    </p:spTree>
    <p:extLst>
      <p:ext uri="{BB962C8B-B14F-4D97-AF65-F5344CB8AC3E}">
        <p14:creationId xmlns:p14="http://schemas.microsoft.com/office/powerpoint/2010/main" val="2573498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65FA-F21B-A9C1-29E3-84522E7CF3B4}"/>
              </a:ext>
            </a:extLst>
          </p:cNvPr>
          <p:cNvSpPr>
            <a:spLocks noGrp="1"/>
          </p:cNvSpPr>
          <p:nvPr>
            <p:ph type="title"/>
          </p:nvPr>
        </p:nvSpPr>
        <p:spPr/>
        <p:txBody>
          <a:bodyPr/>
          <a:lstStyle/>
          <a:p>
            <a:r>
              <a:rPr lang="en-US"/>
              <a:t>What are qubits?</a:t>
            </a:r>
            <a:endParaRPr lang="en-IL"/>
          </a:p>
        </p:txBody>
      </p:sp>
      <p:sp>
        <p:nvSpPr>
          <p:cNvPr id="3" name="Text Placeholder 2">
            <a:extLst>
              <a:ext uri="{FF2B5EF4-FFF2-40B4-BE49-F238E27FC236}">
                <a16:creationId xmlns:a16="http://schemas.microsoft.com/office/drawing/2014/main" id="{BF2BADDC-753D-1B61-0EBE-F2EB68B79A39}"/>
              </a:ext>
            </a:extLst>
          </p:cNvPr>
          <p:cNvSpPr>
            <a:spLocks noGrp="1"/>
          </p:cNvSpPr>
          <p:nvPr>
            <p:ph type="body" idx="1"/>
          </p:nvPr>
        </p:nvSpPr>
        <p:spPr/>
        <p:txBody>
          <a:bodyPr/>
          <a:lstStyle/>
          <a:p>
            <a:endParaRPr lang="en-IL"/>
          </a:p>
        </p:txBody>
      </p:sp>
    </p:spTree>
    <p:extLst>
      <p:ext uri="{BB962C8B-B14F-4D97-AF65-F5344CB8AC3E}">
        <p14:creationId xmlns:p14="http://schemas.microsoft.com/office/powerpoint/2010/main" val="534246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3E7181C-F116-9B1C-8201-22DF9870B24D}"/>
            </a:ext>
          </a:extLst>
        </p:cNvPr>
        <p:cNvGrpSpPr/>
        <p:nvPr/>
      </p:nvGrpSpPr>
      <p:grpSpPr>
        <a:xfrm>
          <a:off x="0" y="0"/>
          <a:ext cx="0" cy="0"/>
          <a:chOff x="0" y="0"/>
          <a:chExt cx="0" cy="0"/>
        </a:xfrm>
      </p:grpSpPr>
      <p:pic>
        <p:nvPicPr>
          <p:cNvPr id="7" name="Graphic 6" descr="User">
            <a:extLst>
              <a:ext uri="{FF2B5EF4-FFF2-40B4-BE49-F238E27FC236}">
                <a16:creationId xmlns:a16="http://schemas.microsoft.com/office/drawing/2014/main" id="{FE39F385-7072-F249-79DF-325F0AB4B59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34856" y="3003311"/>
            <a:ext cx="665573" cy="803782"/>
          </a:xfrm>
          <a:prstGeom prst="rect">
            <a:avLst/>
          </a:prstGeom>
        </p:spPr>
      </p:pic>
      <p:sp>
        <p:nvSpPr>
          <p:cNvPr id="11" name="Right Arrow 10">
            <a:extLst>
              <a:ext uri="{FF2B5EF4-FFF2-40B4-BE49-F238E27FC236}">
                <a16:creationId xmlns:a16="http://schemas.microsoft.com/office/drawing/2014/main" id="{9F328F4A-06E9-89C2-D509-B58090E2B1D2}"/>
              </a:ext>
            </a:extLst>
          </p:cNvPr>
          <p:cNvSpPr/>
          <p:nvPr/>
        </p:nvSpPr>
        <p:spPr>
          <a:xfrm>
            <a:off x="5508265" y="3337632"/>
            <a:ext cx="1632491" cy="2982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20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FDE9934-04A3-5658-5DDA-985B5C42ED45}"/>
                  </a:ext>
                </a:extLst>
              </p:cNvPr>
              <p:cNvSpPr txBox="1"/>
              <p:nvPr/>
            </p:nvSpPr>
            <p:spPr>
              <a:xfrm>
                <a:off x="5228427" y="2987934"/>
                <a:ext cx="177165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oMath>
                  </m:oMathPara>
                </a14:m>
                <a:endParaRPr lang="en-IL" sz="2800" dirty="0"/>
              </a:p>
            </p:txBody>
          </p:sp>
        </mc:Choice>
        <mc:Fallback xmlns="">
          <p:sp>
            <p:nvSpPr>
              <p:cNvPr id="12" name="TextBox 11">
                <a:extLst>
                  <a:ext uri="{FF2B5EF4-FFF2-40B4-BE49-F238E27FC236}">
                    <a16:creationId xmlns:a16="http://schemas.microsoft.com/office/drawing/2014/main" id="{9FDE9934-04A3-5658-5DDA-985B5C42ED45}"/>
                  </a:ext>
                </a:extLst>
              </p:cNvPr>
              <p:cNvSpPr txBox="1">
                <a:spLocks noRot="1" noChangeAspect="1" noMove="1" noResize="1" noEditPoints="1" noAdjustHandles="1" noChangeArrowheads="1" noChangeShapeType="1" noTextEdit="1"/>
              </p:cNvSpPr>
              <p:nvPr/>
            </p:nvSpPr>
            <p:spPr>
              <a:xfrm>
                <a:off x="5228427" y="2987934"/>
                <a:ext cx="1771651" cy="430887"/>
              </a:xfrm>
              <a:prstGeom prst="rect">
                <a:avLst/>
              </a:prstGeom>
              <a:blipFill>
                <a:blip r:embed="rId3"/>
                <a:stretch>
                  <a:fillRect b="-17143"/>
                </a:stretch>
              </a:blipFill>
            </p:spPr>
            <p:txBody>
              <a:bodyPr/>
              <a:lstStyle/>
              <a:p>
                <a:r>
                  <a:rPr lang="en-US">
                    <a:noFill/>
                  </a:rPr>
                  <a:t> </a:t>
                </a:r>
              </a:p>
            </p:txBody>
          </p:sp>
        </mc:Fallback>
      </mc:AlternateContent>
      <p:pic>
        <p:nvPicPr>
          <p:cNvPr id="27" name="Graphic 26" descr="Bank">
            <a:extLst>
              <a:ext uri="{FF2B5EF4-FFF2-40B4-BE49-F238E27FC236}">
                <a16:creationId xmlns:a16="http://schemas.microsoft.com/office/drawing/2014/main" id="{FB83B852-1DCE-3BF0-7919-FA2DF05E160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0030" y="1804983"/>
            <a:ext cx="3059051" cy="312896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716712-5697-4893-9C2E-893A9CCCC34C}"/>
                  </a:ext>
                </a:extLst>
              </p:cNvPr>
              <p:cNvSpPr txBox="1"/>
              <p:nvPr/>
            </p:nvSpPr>
            <p:spPr>
              <a:xfrm>
                <a:off x="2455314" y="5716861"/>
                <a:ext cx="2570570" cy="584775"/>
              </a:xfrm>
              <a:prstGeom prst="rect">
                <a:avLst/>
              </a:prstGeom>
              <a:noFill/>
            </p:spPr>
            <p:txBody>
              <a:bodyPr wrap="square" rtlCol="0">
                <a:spAutoFit/>
              </a:bodyPr>
              <a:lstStyle/>
              <a:p>
                <a14:m>
                  <m:oMath xmlns:m="http://schemas.openxmlformats.org/officeDocument/2006/math">
                    <m:r>
                      <a:rPr lang="en-US" sz="3200" b="0" i="1" smtClean="0">
                        <a:latin typeface="Cambria Math" panose="02040503050406030204" pitchFamily="18" charset="0"/>
                      </a:rPr>
                      <m:t>𝑉𝑒𝑟𝑖𝑓𝑦</m:t>
                    </m:r>
                    <m:r>
                      <a:rPr lang="en-IL" sz="3200" i="1" smtClean="0">
                        <a:latin typeface="Cambria Math" panose="02040503050406030204" pitchFamily="18" charset="0"/>
                      </a:rPr>
                      <m:t> </m:t>
                    </m:r>
                  </m:oMath>
                </a14:m>
                <a:r>
                  <a:rPr lang="en-IL" sz="3200" dirty="0"/>
                  <a:t>(</a:t>
                </a:r>
                <a14:m>
                  <m:oMath xmlns:m="http://schemas.openxmlformats.org/officeDocument/2006/math">
                    <m:r>
                      <a:rPr lang="en-US" sz="3200" b="0" i="1" smtClean="0">
                        <a:latin typeface="Cambria Math" panose="02040503050406030204" pitchFamily="18" charset="0"/>
                      </a:rPr>
                      <m:t>|$</m:t>
                    </m:r>
                    <m:r>
                      <a:rPr lang="en-US" sz="3200" b="0" i="1" dirty="0" smtClean="0">
                        <a:latin typeface="Cambria Math" panose="02040503050406030204" pitchFamily="18" charset="0"/>
                        <a:ea typeface="+mn-lt"/>
                        <a:cs typeface="+mn-lt"/>
                      </a:rPr>
                      <m:t>⟩</m:t>
                    </m:r>
                  </m:oMath>
                </a14:m>
                <a:r>
                  <a:rPr lang="en-IL" sz="3200" dirty="0"/>
                  <a:t>)</a:t>
                </a:r>
              </a:p>
            </p:txBody>
          </p:sp>
        </mc:Choice>
        <mc:Fallback xmlns="">
          <p:sp>
            <p:nvSpPr>
              <p:cNvPr id="3" name="TextBox 2">
                <a:extLst>
                  <a:ext uri="{FF2B5EF4-FFF2-40B4-BE49-F238E27FC236}">
                    <a16:creationId xmlns:a16="http://schemas.microsoft.com/office/drawing/2014/main" id="{EC716712-5697-4893-9C2E-893A9CCCC34C}"/>
                  </a:ext>
                </a:extLst>
              </p:cNvPr>
              <p:cNvSpPr txBox="1">
                <a:spLocks noRot="1" noChangeAspect="1" noMove="1" noResize="1" noEditPoints="1" noAdjustHandles="1" noChangeArrowheads="1" noChangeShapeType="1" noTextEdit="1"/>
              </p:cNvSpPr>
              <p:nvPr/>
            </p:nvSpPr>
            <p:spPr>
              <a:xfrm>
                <a:off x="2455314" y="5716861"/>
                <a:ext cx="2570570" cy="584775"/>
              </a:xfrm>
              <a:prstGeom prst="rect">
                <a:avLst/>
              </a:prstGeom>
              <a:blipFill>
                <a:blip r:embed="rId5"/>
                <a:stretch>
                  <a:fillRect l="-3941" t="-12766" b="-3191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308EF83-E07F-106A-9876-E10E49A3B430}"/>
              </a:ext>
            </a:extLst>
          </p:cNvPr>
          <p:cNvSpPr/>
          <p:nvPr/>
        </p:nvSpPr>
        <p:spPr>
          <a:xfrm>
            <a:off x="927652" y="2411896"/>
            <a:ext cx="1431235" cy="1934817"/>
          </a:xfrm>
          <a:prstGeom prst="rect">
            <a:avLst/>
          </a:prstGeom>
          <a:blipFill>
            <a:blip r:embed="rId6"/>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B032E"/>
                </a:solidFill>
                <a:latin typeface="Times New Roman" panose="02020603050405020304" pitchFamily="18" charset="0"/>
                <a:cs typeface="Times New Roman" panose="02020603050405020304" pitchFamily="18" charset="0"/>
              </a:rPr>
              <a:t>pk</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96867F-D31C-30BC-EF7B-CF535832B827}"/>
                  </a:ext>
                </a:extLst>
              </p:cNvPr>
              <p:cNvSpPr txBox="1"/>
              <p:nvPr/>
            </p:nvSpPr>
            <p:spPr>
              <a:xfrm>
                <a:off x="3856383" y="4784035"/>
                <a:ext cx="2501582" cy="8483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𝑘</m:t>
                      </m:r>
                      <m:r>
                        <a:rPr lang="en-US" sz="2400" b="0" i="1"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𝐾𝑒𝑦𝑔𝑒𝑛</m:t>
                      </m:r>
                      <m:r>
                        <a:rPr lang="en-US" sz="2400" b="0" i="1" dirty="0" smtClean="0">
                          <a:latin typeface="Cambria Math" panose="02040503050406030204" pitchFamily="18" charset="0"/>
                          <a:ea typeface="Cambria Math" panose="02040503050406030204" pitchFamily="18" charset="0"/>
                        </a:rPr>
                        <m:t>(</m:t>
                      </m:r>
                      <m:sSup>
                        <m:sSupPr>
                          <m:ctrlPr>
                            <a:rPr lang="en-US" sz="2400" b="0" i="1" dirty="0" smtClean="0">
                              <a:latin typeface="Cambria Math" panose="02040503050406030204" pitchFamily="18" charset="0"/>
                              <a:ea typeface="Cambria Math" panose="02040503050406030204" pitchFamily="18" charset="0"/>
                            </a:rPr>
                          </m:ctrlPr>
                        </m:sSupPr>
                        <m:e>
                          <m:r>
                            <a:rPr lang="en-US" sz="2400" b="0" i="1" dirty="0" smtClean="0">
                              <a:latin typeface="Cambria Math" panose="02040503050406030204" pitchFamily="18" charset="0"/>
                              <a:ea typeface="Cambria Math" panose="02040503050406030204" pitchFamily="18" charset="0"/>
                            </a:rPr>
                            <m:t>1</m:t>
                          </m:r>
                        </m:e>
                        <m:sup>
                          <m:r>
                            <a:rPr lang="en-US" sz="2400" b="0" i="1" dirty="0" smtClean="0">
                              <a:latin typeface="Cambria Math" panose="02040503050406030204" pitchFamily="18" charset="0"/>
                              <a:ea typeface="Cambria Math" panose="02040503050406030204" pitchFamily="18" charset="0"/>
                            </a:rPr>
                            <m:t>𝜆</m:t>
                          </m:r>
                        </m:sup>
                      </m:sSup>
                      <m:r>
                        <a:rPr lang="en-US" sz="2400" b="0" i="1" dirty="0" smtClean="0">
                          <a:latin typeface="Cambria Math" panose="02040503050406030204" pitchFamily="18" charset="0"/>
                          <a:ea typeface="Cambria Math" panose="02040503050406030204" pitchFamily="18" charset="0"/>
                        </a:rPr>
                        <m:t>)</m:t>
                      </m:r>
                    </m:oMath>
                  </m:oMathPara>
                </a14:m>
                <a:endParaRPr lang="en-US" sz="2400" b="0"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m:t>
                      </m:r>
                      <m:r>
                        <a:rPr lang="en-US" sz="2400" i="1" dirty="0">
                          <a:latin typeface="Cambria Math" panose="02040503050406030204" pitchFamily="18" charset="0"/>
                          <a:ea typeface="+mn-lt"/>
                          <a:cs typeface="+mn-lt"/>
                        </a:rPr>
                        <m:t>⟩</m:t>
                      </m:r>
                      <m:r>
                        <a:rPr lang="en-US" sz="2400" b="0" i="1" smtClean="0">
                          <a:latin typeface="Cambria Math" panose="02040503050406030204" pitchFamily="18" charset="0"/>
                          <a:ea typeface="Cambria Math" panose="02040503050406030204" pitchFamily="18" charset="0"/>
                        </a:rPr>
                        <m:t>←</m:t>
                      </m:r>
                      <m:r>
                        <m:rPr>
                          <m:sty m:val="p"/>
                        </m:rPr>
                        <a:rPr lang="en-US" sz="2400" b="0" i="1" smtClean="0">
                          <a:latin typeface="Cambria Math" panose="02040503050406030204" pitchFamily="18" charset="0"/>
                        </a:rPr>
                        <m:t>Mint</m:t>
                      </m:r>
                      <m:r>
                        <a:rPr lang="en-US" sz="2400" b="0" i="1" smtClean="0">
                          <a:latin typeface="Cambria Math" panose="02040503050406030204" pitchFamily="18" charset="0"/>
                        </a:rPr>
                        <m:t>(</m:t>
                      </m:r>
                      <m:r>
                        <a:rPr lang="en-US" sz="2400" i="1">
                          <a:latin typeface="Cambria Math" panose="02040503050406030204" pitchFamily="18" charset="0"/>
                        </a:rPr>
                        <m:t>𝑘</m:t>
                      </m:r>
                      <m:r>
                        <a:rPr lang="en-US" sz="2400" b="0" i="1" smtClean="0">
                          <a:latin typeface="Cambria Math" panose="02040503050406030204" pitchFamily="18" charset="0"/>
                        </a:rPr>
                        <m:t>)</m:t>
                      </m:r>
                    </m:oMath>
                  </m:oMathPara>
                </a14:m>
                <a:endParaRPr lang="en-US" sz="2400" dirty="0"/>
              </a:p>
            </p:txBody>
          </p:sp>
        </mc:Choice>
        <mc:Fallback xmlns="">
          <p:sp>
            <p:nvSpPr>
              <p:cNvPr id="6" name="TextBox 5">
                <a:extLst>
                  <a:ext uri="{FF2B5EF4-FFF2-40B4-BE49-F238E27FC236}">
                    <a16:creationId xmlns:a16="http://schemas.microsoft.com/office/drawing/2014/main" id="{1D96867F-D31C-30BC-EF7B-CF535832B827}"/>
                  </a:ext>
                </a:extLst>
              </p:cNvPr>
              <p:cNvSpPr txBox="1">
                <a:spLocks noRot="1" noChangeAspect="1" noMove="1" noResize="1" noEditPoints="1" noAdjustHandles="1" noChangeArrowheads="1" noChangeShapeType="1" noTextEdit="1"/>
              </p:cNvSpPr>
              <p:nvPr/>
            </p:nvSpPr>
            <p:spPr>
              <a:xfrm>
                <a:off x="3856383" y="4784035"/>
                <a:ext cx="2501582" cy="848309"/>
              </a:xfrm>
              <a:prstGeom prst="rect">
                <a:avLst/>
              </a:prstGeom>
              <a:blipFill>
                <a:blip r:embed="rId7"/>
                <a:stretch>
                  <a:fillRect r="-505" b="-10294"/>
                </a:stretch>
              </a:blipFill>
            </p:spPr>
            <p:txBody>
              <a:bodyPr/>
              <a:lstStyle/>
              <a:p>
                <a:r>
                  <a:rPr lang="en-US">
                    <a:noFill/>
                  </a:rPr>
                  <a:t> </a:t>
                </a:r>
              </a:p>
            </p:txBody>
          </p:sp>
        </mc:Fallback>
      </mc:AlternateContent>
      <p:sp>
        <p:nvSpPr>
          <p:cNvPr id="9" name="Title 1">
            <a:extLst>
              <a:ext uri="{FF2B5EF4-FFF2-40B4-BE49-F238E27FC236}">
                <a16:creationId xmlns:a16="http://schemas.microsoft.com/office/drawing/2014/main" id="{DEEC7C7C-0760-AE12-3AB7-FB20722A2A6F}"/>
              </a:ext>
            </a:extLst>
          </p:cNvPr>
          <p:cNvSpPr txBox="1">
            <a:spLocks/>
          </p:cNvSpPr>
          <p:nvPr/>
        </p:nvSpPr>
        <p:spPr>
          <a:xfrm>
            <a:off x="1643269" y="383992"/>
            <a:ext cx="9145725"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Types of verification for money</a:t>
            </a:r>
          </a:p>
        </p:txBody>
      </p:sp>
    </p:spTree>
    <p:extLst>
      <p:ext uri="{BB962C8B-B14F-4D97-AF65-F5344CB8AC3E}">
        <p14:creationId xmlns:p14="http://schemas.microsoft.com/office/powerpoint/2010/main" val="1534359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867B-702F-FF4D-AA6B-9086BCFD517A}"/>
              </a:ext>
            </a:extLst>
          </p:cNvPr>
          <p:cNvSpPr>
            <a:spLocks noGrp="1"/>
          </p:cNvSpPr>
          <p:nvPr>
            <p:ph type="title"/>
          </p:nvPr>
        </p:nvSpPr>
        <p:spPr/>
        <p:txBody>
          <a:bodyPr/>
          <a:lstStyle/>
          <a:p>
            <a:r>
              <a:rPr lang="en-US"/>
              <a:t>Cheat-sheet for tensor products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2199E1-49D4-C846-806F-D44456089224}"/>
                  </a:ext>
                </a:extLst>
              </p:cNvPr>
              <p:cNvSpPr>
                <a:spLocks noGrp="1"/>
              </p:cNvSpPr>
              <p:nvPr>
                <p:ph idx="1"/>
              </p:nvPr>
            </p:nvSpPr>
            <p:spPr/>
            <p:txBody>
              <a:bodyPr>
                <a:normAutofit/>
              </a:bodyPr>
              <a:lstStyle/>
              <a:p>
                <a:r>
                  <a:rPr lang="en-US" b="0"/>
                  <a:t>Distributive: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r>
                      <a:rPr lang="en-US" b="0" i="1" smtClean="0">
                        <a:latin typeface="Cambria Math" panose="02040503050406030204" pitchFamily="18" charset="0"/>
                      </a:rPr>
                      <m:t>⊗</m:t>
                    </m:r>
                    <m:d>
                      <m:dPr>
                        <m:endChr m:val="⟩"/>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latin typeface="Cambria Math" panose="02040503050406030204" pitchFamily="18" charset="0"/>
                          </a:rPr>
                          <m:t>𝛽</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𝛾</m:t>
                        </m:r>
                      </m:e>
                    </m:d>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m:t>
                    </m:r>
                    <m:r>
                      <a:rPr lang="en-US" i="1">
                        <a:latin typeface="Cambria Math" panose="02040503050406030204" pitchFamily="18" charset="0"/>
                      </a:rPr>
                      <m:t>𝛼</m:t>
                    </m:r>
                    <m:r>
                      <a:rPr lang="en-US" i="1">
                        <a:latin typeface="Cambria Math" panose="02040503050406030204" pitchFamily="18" charset="0"/>
                      </a:rPr>
                      <m:t>⟩⊗|</m:t>
                    </m:r>
                    <m:r>
                      <a:rPr lang="en-US" b="0" i="1" smtClean="0">
                        <a:latin typeface="Cambria Math" panose="02040503050406030204" pitchFamily="18" charset="0"/>
                      </a:rPr>
                      <m:t>𝛾</m:t>
                    </m:r>
                    <m:r>
                      <a:rPr lang="en-US" i="1">
                        <a:latin typeface="Cambria Math" panose="02040503050406030204" pitchFamily="18" charset="0"/>
                      </a:rPr>
                      <m:t>⟩</m:t>
                    </m:r>
                  </m:oMath>
                </a14:m>
                <a:endParaRPr lang="en-US" b="0"/>
              </a:p>
              <a:p>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e>
                    </m:d>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𝛽</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𝐴</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𝛼</m:t>
                            </m:r>
                          </m:e>
                        </m:d>
                      </m:e>
                    </m:d>
                    <m:r>
                      <a:rPr lang="en-US" b="0" i="1" smtClean="0">
                        <a:latin typeface="Cambria Math" panose="02040503050406030204" pitchFamily="18" charset="0"/>
                      </a:rPr>
                      <m:t>⊗(</m:t>
                    </m:r>
                    <m:r>
                      <a:rPr lang="en-US" b="0" i="1" smtClean="0">
                        <a:latin typeface="Cambria Math" panose="02040503050406030204" pitchFamily="18" charset="0"/>
                      </a:rPr>
                      <m:t>𝐵</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𝛽</m:t>
                        </m:r>
                      </m:e>
                    </m:d>
                    <m:r>
                      <a:rPr lang="en-US" b="0" i="1" smtClean="0">
                        <a:latin typeface="Cambria Math" panose="02040503050406030204" pitchFamily="18" charset="0"/>
                      </a:rPr>
                      <m:t>) </m:t>
                    </m:r>
                  </m:oMath>
                </a14:m>
                <a:endParaRPr lang="en-US" b="0"/>
              </a:p>
              <a:p>
                <a:r>
                  <a:rPr lang="en-US" b="0"/>
                  <a:t>For vectors: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𝑣</m:t>
                    </m:r>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panose="02040503050406030204" pitchFamily="18" charset="0"/>
                                    </a:rPr>
                                    <m:t>𝑢</m:t>
                                  </m:r>
                                </m:e>
                                <m:sub>
                                  <m:r>
                                    <a:rPr lang="en-US" b="0" i="1" smtClean="0">
                                      <a:latin typeface="Cambria Math" panose="02040503050406030204" pitchFamily="18" charset="0"/>
                                    </a:rPr>
                                    <m:t>0</m:t>
                                  </m:r>
                                </m:sub>
                              </m:sSub>
                              <m:r>
                                <m:rPr>
                                  <m:brk m:alnAt="7"/>
                                </m:rPr>
                                <a:rPr lang="en-US" i="1">
                                  <a:latin typeface="Cambria Math" panose="02040503050406030204" pitchFamily="18" charset="0"/>
                                </a:rPr>
                                <m:t>𝑣</m:t>
                              </m:r>
                            </m:e>
                          </m:mr>
                          <m:mr>
                            <m:e>
                              <m:r>
                                <a:rPr lang="en-US" i="1">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𝑛</m:t>
                                  </m:r>
                                </m:sub>
                              </m:sSub>
                              <m:r>
                                <a:rPr lang="en-US" b="0" i="1" smtClean="0">
                                  <a:latin typeface="Cambria Math" panose="02040503050406030204" pitchFamily="18" charset="0"/>
                                </a:rPr>
                                <m:t>𝑣</m:t>
                              </m:r>
                            </m:e>
                          </m:mr>
                        </m:m>
                      </m:e>
                    </m:d>
                  </m:oMath>
                </a14:m>
                <a:r>
                  <a:rPr lang="en-US"/>
                  <a:t>.</a:t>
                </a:r>
              </a:p>
              <a:p>
                <a:r>
                  <a:rPr lang="en-US"/>
                  <a:t>More generally, </a:t>
                </a:r>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𝑎</m:t>
                                      </m:r>
                                    </m:e>
                                    <m:sub>
                                      <m:r>
                                        <a:rPr lang="en-US" b="0" i="1" smtClean="0">
                                          <a:latin typeface="Cambria Math" panose="02040503050406030204" pitchFamily="18" charset="0"/>
                                        </a:rPr>
                                        <m:t>00</m:t>
                                      </m:r>
                                    </m:sub>
                                  </m:sSub>
                                  <m:r>
                                    <m:rPr>
                                      <m:brk m:alnAt="7"/>
                                    </m:rPr>
                                    <a:rPr lang="en-US" b="0" i="1" smtClean="0">
                                      <a:latin typeface="Cambria Math" panose="02040503050406030204" pitchFamily="18" charset="0"/>
                                    </a:rPr>
                                    <m:t>𝐵</m:t>
                                  </m:r>
                                </m:e>
                                <m:e>
                                  <m:r>
                                    <a:rPr lang="en-US" b="0"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𝑚</m:t>
                                      </m:r>
                                      <m:r>
                                        <a:rPr lang="en-US" b="0" i="1" smtClean="0">
                                          <a:latin typeface="Cambria Math" panose="02040503050406030204" pitchFamily="18" charset="0"/>
                                        </a:rPr>
                                        <m:t>,0</m:t>
                                      </m:r>
                                    </m:sub>
                                  </m:sSub>
                                  <m:r>
                                    <a:rPr lang="en-US" b="0" i="1" smtClean="0">
                                      <a:latin typeface="Cambria Math" panose="02040503050406030204" pitchFamily="18" charset="0"/>
                                    </a:rPr>
                                    <m:t>𝐵</m:t>
                                  </m:r>
                                </m:e>
                              </m:mr>
                              <m:mr>
                                <m:e>
                                  <m:r>
                                    <a:rPr lang="en-US" b="0" i="1" smtClean="0">
                                      <a:latin typeface="Cambria Math" panose="02040503050406030204" pitchFamily="18" charset="0"/>
                                    </a:rPr>
                                    <m:t>⋮</m:t>
                                  </m:r>
                                </m:e>
                                <m:e>
                                  <m:r>
                                    <a:rPr lang="en-US" b="0" i="1" smtClean="0">
                                      <a:latin typeface="Cambria Math" panose="02040503050406030204" pitchFamily="18" charset="0"/>
                                    </a:rPr>
                                    <m:t>⋱</m:t>
                                  </m:r>
                                </m:e>
                                <m:e>
                                  <m:r>
                                    <a:rPr lang="en-US" b="0" i="1" smtClean="0">
                                      <a:latin typeface="Cambria Math" panose="02040503050406030204" pitchFamily="18" charset="0"/>
                                    </a:rPr>
                                    <m:t>⋮</m:t>
                                  </m:r>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r>
                                        <a:rPr lang="en-US" b="0" i="1" smtClean="0">
                                          <a:latin typeface="Cambria Math" panose="02040503050406030204" pitchFamily="18" charset="0"/>
                                        </a:rPr>
                                        <m:t>𝑛</m:t>
                                      </m:r>
                                    </m:sub>
                                  </m:sSub>
                                  <m:r>
                                    <a:rPr lang="en-US" b="0" i="1" smtClean="0">
                                      <a:latin typeface="Cambria Math" panose="02040503050406030204" pitchFamily="18" charset="0"/>
                                    </a:rPr>
                                    <m:t>𝐵</m:t>
                                  </m:r>
                                </m:e>
                                <m:e>
                                  <m:r>
                                    <a:rPr lang="en-US" b="0"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𝑚</m:t>
                                      </m:r>
                                    </m:sub>
                                  </m:sSub>
                                  <m:r>
                                    <a:rPr lang="en-US" b="0" i="1" smtClean="0">
                                      <a:latin typeface="Cambria Math" panose="02040503050406030204" pitchFamily="18" charset="0"/>
                                    </a:rPr>
                                    <m:t>𝐵</m:t>
                                  </m:r>
                                </m:e>
                              </m:mr>
                            </m:m>
                          </m:e>
                        </m:d>
                      </m:e>
                    </m:d>
                  </m:oMath>
                </a14:m>
                <a:endParaRPr lang="en-US"/>
              </a:p>
            </p:txBody>
          </p:sp>
        </mc:Choice>
        <mc:Fallback xmlns="">
          <p:sp>
            <p:nvSpPr>
              <p:cNvPr id="3" name="Content Placeholder 2">
                <a:extLst>
                  <a:ext uri="{FF2B5EF4-FFF2-40B4-BE49-F238E27FC236}">
                    <a16:creationId xmlns:a16="http://schemas.microsoft.com/office/drawing/2014/main" id="{BA2199E1-49D4-C846-806F-D44456089224}"/>
                  </a:ext>
                </a:extLst>
              </p:cNvPr>
              <p:cNvSpPr>
                <a:spLocks noGrp="1" noRot="1" noChangeAspect="1" noMove="1" noResize="1" noEditPoints="1" noAdjustHandles="1" noChangeArrowheads="1" noChangeShapeType="1" noTextEdit="1"/>
              </p:cNvSpPr>
              <p:nvPr>
                <p:ph idx="1"/>
              </p:nvPr>
            </p:nvSpPr>
            <p:spPr>
              <a:blipFill>
                <a:blip r:embed="rId2"/>
                <a:stretch>
                  <a:fillRect l="-661" t="-1413"/>
                </a:stretch>
              </a:blipFill>
            </p:spPr>
            <p:txBody>
              <a:bodyPr/>
              <a:lstStyle/>
              <a:p>
                <a:r>
                  <a:rPr lang="en-IL">
                    <a:noFill/>
                  </a:rPr>
                  <a:t> </a:t>
                </a:r>
              </a:p>
            </p:txBody>
          </p:sp>
        </mc:Fallback>
      </mc:AlternateContent>
    </p:spTree>
    <p:extLst>
      <p:ext uri="{BB962C8B-B14F-4D97-AF65-F5344CB8AC3E}">
        <p14:creationId xmlns:p14="http://schemas.microsoft.com/office/powerpoint/2010/main" val="2678262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097A-83BE-5341-91BA-F842E4A8709F}"/>
              </a:ext>
            </a:extLst>
          </p:cNvPr>
          <p:cNvSpPr>
            <a:spLocks noGrp="1"/>
          </p:cNvSpPr>
          <p:nvPr>
            <p:ph type="title"/>
          </p:nvPr>
        </p:nvSpPr>
        <p:spPr/>
        <p:txBody>
          <a:bodyPr/>
          <a:lstStyle/>
          <a:p>
            <a:r>
              <a:rPr lang="en-US"/>
              <a:t>Entangled states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F12BAF-213E-5E40-B1E5-2BD972DF2EC4}"/>
                  </a:ext>
                </a:extLst>
              </p:cNvPr>
              <p:cNvSpPr>
                <a:spLocks noGrp="1"/>
              </p:cNvSpPr>
              <p:nvPr>
                <p:ph idx="1"/>
              </p:nvPr>
            </p:nvSpPr>
            <p:spPr>
              <a:xfrm>
                <a:off x="2325757" y="1905000"/>
                <a:ext cx="9178855" cy="4006222"/>
              </a:xfrm>
            </p:spPr>
            <p:txBody>
              <a:bodyPr>
                <a:normAutofit/>
              </a:bodyPr>
              <a:lstStyle/>
              <a:p>
                <a:r>
                  <a:rPr lang="en-US" dirty="0"/>
                  <a:t>Consider the state </a:t>
                </a:r>
                <a14:m>
                  <m:oMath xmlns:m="http://schemas.openxmlformats.org/officeDocument/2006/math">
                    <m:d>
                      <m:dPr>
                        <m:begChr m:val="|"/>
                        <m:endChr m:val="⟩"/>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Φ</m:t>
                            </m:r>
                          </m:e>
                          <m:sup>
                            <m:r>
                              <a:rPr lang="en-US" b="0" i="1" smtClean="0">
                                <a:latin typeface="Cambria Math" panose="02040503050406030204" pitchFamily="18" charset="0"/>
                              </a:rPr>
                              <m:t>+</m:t>
                            </m:r>
                          </m:sup>
                        </m:sSup>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den>
                    </m:f>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m:t>
                    </m:r>
                    <m:d>
                      <m:dPr>
                        <m:begChr m:val="|"/>
                        <m:endChr m:val="⟩"/>
                        <m:ctrlPr>
                          <a:rPr lang="en-US" b="0" i="1">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i="1">
                        <a:latin typeface="Cambria Math" panose="02040503050406030204" pitchFamily="18" charset="0"/>
                      </a:rPr>
                      <m:t>|1⟩)</m:t>
                    </m:r>
                  </m:oMath>
                </a14:m>
                <a:r>
                  <a:rPr lang="en-US" dirty="0"/>
                  <a:t>.</a:t>
                </a:r>
              </a:p>
              <a:p>
                <a:pPr lvl="1"/>
                <a:r>
                  <a:rPr lang="en-US" dirty="0"/>
                  <a:t>This is not a tensor product state (see exercise in the Problem Set) </a:t>
                </a:r>
              </a:p>
              <a:p>
                <a:r>
                  <a:rPr lang="en-US" dirty="0"/>
                  <a:t>Entangled states are context dependent:</a:t>
                </a:r>
              </a:p>
              <a:p>
                <a:pPr lvl="1"/>
                <a:r>
                  <a:rPr lang="en-US" dirty="0"/>
                  <a:t> sometimes a feature (e.g., Bell-games, see Problem Set)</a:t>
                </a:r>
              </a:p>
              <a:p>
                <a:pPr lvl="1"/>
                <a:r>
                  <a:rPr lang="en-US" dirty="0"/>
                  <a:t> sometimes a curse (see, e.g., ”the power of </a:t>
                </a:r>
                <a:r>
                  <a:rPr lang="en-US" dirty="0" err="1"/>
                  <a:t>unentanglement</a:t>
                </a:r>
                <a:r>
                  <a:rPr lang="en-US" dirty="0"/>
                  <a:t>” Aaronson et al. CCC’08 , regarding QMA vs QMA(2) )</a:t>
                </a:r>
              </a:p>
            </p:txBody>
          </p:sp>
        </mc:Choice>
        <mc:Fallback xmlns="">
          <p:sp>
            <p:nvSpPr>
              <p:cNvPr id="3" name="Content Placeholder 2">
                <a:extLst>
                  <a:ext uri="{FF2B5EF4-FFF2-40B4-BE49-F238E27FC236}">
                    <a16:creationId xmlns:a16="http://schemas.microsoft.com/office/drawing/2014/main" id="{D7F12BAF-213E-5E40-B1E5-2BD972DF2EC4}"/>
                  </a:ext>
                </a:extLst>
              </p:cNvPr>
              <p:cNvSpPr>
                <a:spLocks noGrp="1" noRot="1" noChangeAspect="1" noMove="1" noResize="1" noEditPoints="1" noAdjustHandles="1" noChangeArrowheads="1" noChangeShapeType="1" noTextEdit="1"/>
              </p:cNvSpPr>
              <p:nvPr>
                <p:ph idx="1"/>
              </p:nvPr>
            </p:nvSpPr>
            <p:spPr>
              <a:xfrm>
                <a:off x="2325757" y="1905000"/>
                <a:ext cx="9178855" cy="4006222"/>
              </a:xfrm>
              <a:blipFill>
                <a:blip r:embed="rId3"/>
                <a:stretch>
                  <a:fillRect l="-692" r="-415"/>
                </a:stretch>
              </a:blipFill>
            </p:spPr>
            <p:txBody>
              <a:bodyPr/>
              <a:lstStyle/>
              <a:p>
                <a:r>
                  <a:rPr lang="en-IL">
                    <a:noFill/>
                  </a:rPr>
                  <a:t> </a:t>
                </a:r>
              </a:p>
            </p:txBody>
          </p:sp>
        </mc:Fallback>
      </mc:AlternateContent>
    </p:spTree>
    <p:extLst>
      <p:ext uri="{BB962C8B-B14F-4D97-AF65-F5344CB8AC3E}">
        <p14:creationId xmlns:p14="http://schemas.microsoft.com/office/powerpoint/2010/main" val="3421268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F164D-C16D-EA43-2999-65ECEF8F6A52}"/>
              </a:ext>
            </a:extLst>
          </p:cNvPr>
          <p:cNvSpPr>
            <a:spLocks noGrp="1"/>
          </p:cNvSpPr>
          <p:nvPr>
            <p:ph type="title"/>
          </p:nvPr>
        </p:nvSpPr>
        <p:spPr/>
        <p:txBody>
          <a:bodyPr/>
          <a:lstStyle/>
          <a:p>
            <a:r>
              <a:rPr lang="en-IL"/>
              <a:t>Gates</a:t>
            </a:r>
          </a:p>
        </p:txBody>
      </p:sp>
      <p:sp>
        <p:nvSpPr>
          <p:cNvPr id="6" name="Text Placeholder 5">
            <a:extLst>
              <a:ext uri="{FF2B5EF4-FFF2-40B4-BE49-F238E27FC236}">
                <a16:creationId xmlns:a16="http://schemas.microsoft.com/office/drawing/2014/main" id="{6855647C-B3F9-D657-2E02-97A0AA427799}"/>
              </a:ext>
            </a:extLst>
          </p:cNvPr>
          <p:cNvSpPr>
            <a:spLocks noGrp="1"/>
          </p:cNvSpPr>
          <p:nvPr>
            <p:ph type="body" idx="1"/>
          </p:nvPr>
        </p:nvSpPr>
        <p:spPr/>
        <p:txBody>
          <a:bodyPr/>
          <a:lstStyle/>
          <a:p>
            <a:r>
              <a:rPr lang="en-IL"/>
              <a:t>Classical Gates	</a:t>
            </a:r>
          </a:p>
        </p:txBody>
      </p:sp>
      <p:sp>
        <p:nvSpPr>
          <p:cNvPr id="7" name="Content Placeholder 6">
            <a:extLst>
              <a:ext uri="{FF2B5EF4-FFF2-40B4-BE49-F238E27FC236}">
                <a16:creationId xmlns:a16="http://schemas.microsoft.com/office/drawing/2014/main" id="{50B38549-DD15-AD71-9C61-E8DAE87F69DC}"/>
              </a:ext>
            </a:extLst>
          </p:cNvPr>
          <p:cNvSpPr>
            <a:spLocks noGrp="1"/>
          </p:cNvSpPr>
          <p:nvPr>
            <p:ph sz="half" idx="2"/>
          </p:nvPr>
        </p:nvSpPr>
        <p:spPr/>
        <p:txBody>
          <a:bodyPr/>
          <a:lstStyle/>
          <a:p>
            <a:r>
              <a:rPr lang="en-IL" dirty="0"/>
              <a:t>Gates are local </a:t>
            </a:r>
            <a:r>
              <a:rPr lang="en-US" dirty="0"/>
              <a:t>operations that act on at most</a:t>
            </a:r>
            <a:r>
              <a:rPr lang="en-IL" dirty="0"/>
              <a:t> 3 bits. </a:t>
            </a:r>
          </a:p>
          <a:p>
            <a:r>
              <a:rPr lang="en-IL" dirty="0"/>
              <a:t>A gate has 3 input wires and output wires.</a:t>
            </a:r>
          </a:p>
          <a:p>
            <a:r>
              <a:rPr lang="en-IL" dirty="0"/>
              <a:t>Example: “AND” gate</a:t>
            </a:r>
          </a:p>
          <a:p>
            <a:endParaRPr lang="en-IL" dirty="0"/>
          </a:p>
          <a:p>
            <a:endParaRPr lang="en-IL" dirty="0"/>
          </a:p>
        </p:txBody>
      </p:sp>
      <p:sp>
        <p:nvSpPr>
          <p:cNvPr id="8" name="Text Placeholder 7">
            <a:extLst>
              <a:ext uri="{FF2B5EF4-FFF2-40B4-BE49-F238E27FC236}">
                <a16:creationId xmlns:a16="http://schemas.microsoft.com/office/drawing/2014/main" id="{DEAE0D29-BF40-9646-BDBF-9EDEB75AC8D3}"/>
              </a:ext>
            </a:extLst>
          </p:cNvPr>
          <p:cNvSpPr>
            <a:spLocks noGrp="1"/>
          </p:cNvSpPr>
          <p:nvPr>
            <p:ph type="body" sz="quarter" idx="3"/>
          </p:nvPr>
        </p:nvSpPr>
        <p:spPr/>
        <p:txBody>
          <a:bodyPr/>
          <a:lstStyle/>
          <a:p>
            <a:r>
              <a:rPr lang="en-IL"/>
              <a:t>Quantum Gates</a:t>
            </a:r>
          </a:p>
        </p:txBody>
      </p:sp>
      <p:sp>
        <p:nvSpPr>
          <p:cNvPr id="15" name="Content Placeholder 14">
            <a:extLst>
              <a:ext uri="{FF2B5EF4-FFF2-40B4-BE49-F238E27FC236}">
                <a16:creationId xmlns:a16="http://schemas.microsoft.com/office/drawing/2014/main" id="{C24721D5-FE41-D9CC-7925-FF47C51D045E}"/>
              </a:ext>
            </a:extLst>
          </p:cNvPr>
          <p:cNvSpPr>
            <a:spLocks noGrp="1"/>
          </p:cNvSpPr>
          <p:nvPr>
            <p:ph sz="quarter" idx="4"/>
          </p:nvPr>
        </p:nvSpPr>
        <p:spPr/>
        <p:txBody>
          <a:bodyPr/>
          <a:lstStyle/>
          <a:p>
            <a:r>
              <a:rPr lang="en-IL" dirty="0"/>
              <a:t>Gates are local operations acting on at most 3 </a:t>
            </a:r>
            <a:r>
              <a:rPr lang="en-IL" b="1" dirty="0"/>
              <a:t>qubits</a:t>
            </a:r>
          </a:p>
          <a:p>
            <a:r>
              <a:rPr lang="en-IL" dirty="0"/>
              <a:t>A gate is a </a:t>
            </a:r>
            <a:r>
              <a:rPr lang="en-US" dirty="0"/>
              <a:t>unitary</a:t>
            </a:r>
            <a:r>
              <a:rPr lang="en-IL" dirty="0"/>
              <a:t> acting on 3 qubits (3 input and output wires)</a:t>
            </a:r>
          </a:p>
          <a:p>
            <a:r>
              <a:rPr lang="en-IL" dirty="0"/>
              <a:t>Example: “CNOT” gate</a:t>
            </a:r>
          </a:p>
        </p:txBody>
      </p:sp>
      <p:pic>
        <p:nvPicPr>
          <p:cNvPr id="13" name="Picture 12">
            <a:extLst>
              <a:ext uri="{FF2B5EF4-FFF2-40B4-BE49-F238E27FC236}">
                <a16:creationId xmlns:a16="http://schemas.microsoft.com/office/drawing/2014/main" id="{5F38F725-92FF-4C25-4DD2-310CD6B00B4A}"/>
              </a:ext>
            </a:extLst>
          </p:cNvPr>
          <p:cNvPicPr>
            <a:picLocks noChangeAspect="1"/>
          </p:cNvPicPr>
          <p:nvPr/>
        </p:nvPicPr>
        <p:blipFill>
          <a:blip r:embed="rId2"/>
          <a:stretch>
            <a:fillRect/>
          </a:stretch>
        </p:blipFill>
        <p:spPr>
          <a:xfrm>
            <a:off x="1371600" y="5376402"/>
            <a:ext cx="4135856" cy="1262857"/>
          </a:xfrm>
          <a:prstGeom prst="rect">
            <a:avLst/>
          </a:prstGeom>
        </p:spPr>
      </p:pic>
      <p:pic>
        <p:nvPicPr>
          <p:cNvPr id="19" name="Picture 18">
            <a:extLst>
              <a:ext uri="{FF2B5EF4-FFF2-40B4-BE49-F238E27FC236}">
                <a16:creationId xmlns:a16="http://schemas.microsoft.com/office/drawing/2014/main" id="{31D54A73-D380-B336-30C4-FDE6D597C735}"/>
              </a:ext>
            </a:extLst>
          </p:cNvPr>
          <p:cNvPicPr>
            <a:picLocks noChangeAspect="1"/>
          </p:cNvPicPr>
          <p:nvPr/>
        </p:nvPicPr>
        <p:blipFill>
          <a:blip r:embed="rId3"/>
          <a:stretch>
            <a:fillRect/>
          </a:stretch>
        </p:blipFill>
        <p:spPr>
          <a:xfrm>
            <a:off x="6921360" y="5387831"/>
            <a:ext cx="3418954" cy="1262857"/>
          </a:xfrm>
          <a:prstGeom prst="rect">
            <a:avLst/>
          </a:prstGeom>
        </p:spPr>
      </p:pic>
    </p:spTree>
    <p:extLst>
      <p:ext uri="{BB962C8B-B14F-4D97-AF65-F5344CB8AC3E}">
        <p14:creationId xmlns:p14="http://schemas.microsoft.com/office/powerpoint/2010/main" val="2867402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F1D29F-9698-F635-937B-0BE4FCE145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98980A-F758-1333-41D9-52DF41A3BF58}"/>
              </a:ext>
            </a:extLst>
          </p:cNvPr>
          <p:cNvSpPr>
            <a:spLocks noGrp="1"/>
          </p:cNvSpPr>
          <p:nvPr>
            <p:ph type="title"/>
          </p:nvPr>
        </p:nvSpPr>
        <p:spPr/>
        <p:txBody>
          <a:bodyPr/>
          <a:lstStyle/>
          <a:p>
            <a:r>
              <a:rPr lang="en-IL"/>
              <a:t>Circuits</a:t>
            </a:r>
          </a:p>
        </p:txBody>
      </p:sp>
      <p:sp>
        <p:nvSpPr>
          <p:cNvPr id="6" name="Text Placeholder 5">
            <a:extLst>
              <a:ext uri="{FF2B5EF4-FFF2-40B4-BE49-F238E27FC236}">
                <a16:creationId xmlns:a16="http://schemas.microsoft.com/office/drawing/2014/main" id="{1AC449E9-7A29-10FB-0F7D-4421FF752CF7}"/>
              </a:ext>
            </a:extLst>
          </p:cNvPr>
          <p:cNvSpPr>
            <a:spLocks noGrp="1"/>
          </p:cNvSpPr>
          <p:nvPr>
            <p:ph type="body" idx="1"/>
          </p:nvPr>
        </p:nvSpPr>
        <p:spPr>
          <a:xfrm>
            <a:off x="1371600" y="1517904"/>
            <a:ext cx="4443984" cy="823912"/>
          </a:xfrm>
        </p:spPr>
        <p:txBody>
          <a:bodyPr/>
          <a:lstStyle/>
          <a:p>
            <a:r>
              <a:rPr lang="en-IL"/>
              <a:t>Classical Circuit</a:t>
            </a:r>
          </a:p>
        </p:txBody>
      </p:sp>
      <p:sp>
        <p:nvSpPr>
          <p:cNvPr id="7" name="Content Placeholder 6">
            <a:extLst>
              <a:ext uri="{FF2B5EF4-FFF2-40B4-BE49-F238E27FC236}">
                <a16:creationId xmlns:a16="http://schemas.microsoft.com/office/drawing/2014/main" id="{D3D2413E-54BF-B29D-D7D7-AB8F713DBCC8}"/>
              </a:ext>
            </a:extLst>
          </p:cNvPr>
          <p:cNvSpPr>
            <a:spLocks noGrp="1"/>
          </p:cNvSpPr>
          <p:nvPr>
            <p:ph sz="half" idx="2"/>
          </p:nvPr>
        </p:nvSpPr>
        <p:spPr>
          <a:xfrm>
            <a:off x="1371600" y="2482247"/>
            <a:ext cx="4443984" cy="2562193"/>
          </a:xfrm>
        </p:spPr>
        <p:txBody>
          <a:bodyPr/>
          <a:lstStyle/>
          <a:p>
            <a:r>
              <a:rPr lang="en-US"/>
              <a:t>Combines multiple (classical) gates</a:t>
            </a:r>
            <a:endParaRPr lang="en-IL"/>
          </a:p>
          <a:p>
            <a:endParaRPr lang="en-IL"/>
          </a:p>
        </p:txBody>
      </p:sp>
      <p:sp>
        <p:nvSpPr>
          <p:cNvPr id="8" name="Text Placeholder 7">
            <a:extLst>
              <a:ext uri="{FF2B5EF4-FFF2-40B4-BE49-F238E27FC236}">
                <a16:creationId xmlns:a16="http://schemas.microsoft.com/office/drawing/2014/main" id="{D9D84586-31FB-E2BD-A2E0-A726C77D3DA4}"/>
              </a:ext>
            </a:extLst>
          </p:cNvPr>
          <p:cNvSpPr>
            <a:spLocks noGrp="1"/>
          </p:cNvSpPr>
          <p:nvPr>
            <p:ph type="body" sz="quarter" idx="3"/>
          </p:nvPr>
        </p:nvSpPr>
        <p:spPr>
          <a:xfrm>
            <a:off x="6525014" y="1517904"/>
            <a:ext cx="4443984" cy="823912"/>
          </a:xfrm>
        </p:spPr>
        <p:txBody>
          <a:bodyPr/>
          <a:lstStyle/>
          <a:p>
            <a:r>
              <a:rPr lang="en-IL"/>
              <a:t>Quantum Gates</a:t>
            </a:r>
          </a:p>
        </p:txBody>
      </p:sp>
      <p:sp>
        <p:nvSpPr>
          <p:cNvPr id="15" name="Content Placeholder 14">
            <a:extLst>
              <a:ext uri="{FF2B5EF4-FFF2-40B4-BE49-F238E27FC236}">
                <a16:creationId xmlns:a16="http://schemas.microsoft.com/office/drawing/2014/main" id="{14A59949-7D0E-B96C-1891-A2C99324E76A}"/>
              </a:ext>
            </a:extLst>
          </p:cNvPr>
          <p:cNvSpPr>
            <a:spLocks noGrp="1"/>
          </p:cNvSpPr>
          <p:nvPr>
            <p:ph sz="quarter" idx="4"/>
          </p:nvPr>
        </p:nvSpPr>
        <p:spPr>
          <a:xfrm>
            <a:off x="6525014" y="2482247"/>
            <a:ext cx="4443984" cy="2562193"/>
          </a:xfrm>
        </p:spPr>
        <p:txBody>
          <a:bodyPr/>
          <a:lstStyle/>
          <a:p>
            <a:r>
              <a:rPr lang="en-IL"/>
              <a:t>Combines multiple (quantum) gates, and measurements.</a:t>
            </a:r>
            <a:endParaRPr lang="en-IL" b="1"/>
          </a:p>
        </p:txBody>
      </p:sp>
      <p:pic>
        <p:nvPicPr>
          <p:cNvPr id="9" name="Picture 8">
            <a:extLst>
              <a:ext uri="{FF2B5EF4-FFF2-40B4-BE49-F238E27FC236}">
                <a16:creationId xmlns:a16="http://schemas.microsoft.com/office/drawing/2014/main" id="{1F5E46E0-28FF-47D4-AAD9-1206E0BC6967}"/>
              </a:ext>
            </a:extLst>
          </p:cNvPr>
          <p:cNvPicPr>
            <a:picLocks noChangeAspect="1"/>
          </p:cNvPicPr>
          <p:nvPr/>
        </p:nvPicPr>
        <p:blipFill>
          <a:blip r:embed="rId2"/>
          <a:stretch>
            <a:fillRect/>
          </a:stretch>
        </p:blipFill>
        <p:spPr>
          <a:xfrm>
            <a:off x="2705088" y="3192931"/>
            <a:ext cx="3720739" cy="1619616"/>
          </a:xfrm>
          <a:prstGeom prst="rect">
            <a:avLst/>
          </a:prstGeom>
        </p:spPr>
      </p:pic>
      <p:pic>
        <p:nvPicPr>
          <p:cNvPr id="11" name="Picture 10">
            <a:extLst>
              <a:ext uri="{FF2B5EF4-FFF2-40B4-BE49-F238E27FC236}">
                <a16:creationId xmlns:a16="http://schemas.microsoft.com/office/drawing/2014/main" id="{222A1094-146E-F119-F9ED-AD937024CAF5}"/>
              </a:ext>
            </a:extLst>
          </p:cNvPr>
          <p:cNvPicPr>
            <a:picLocks noChangeAspect="1"/>
          </p:cNvPicPr>
          <p:nvPr/>
        </p:nvPicPr>
        <p:blipFill>
          <a:blip r:embed="rId3"/>
          <a:stretch>
            <a:fillRect/>
          </a:stretch>
        </p:blipFill>
        <p:spPr>
          <a:xfrm>
            <a:off x="7166956" y="3413341"/>
            <a:ext cx="3739693" cy="1399205"/>
          </a:xfrm>
          <a:prstGeom prst="rect">
            <a:avLst/>
          </a:prstGeom>
        </p:spPr>
      </p:pic>
      <p:grpSp>
        <p:nvGrpSpPr>
          <p:cNvPr id="20" name="Group 19">
            <a:extLst>
              <a:ext uri="{FF2B5EF4-FFF2-40B4-BE49-F238E27FC236}">
                <a16:creationId xmlns:a16="http://schemas.microsoft.com/office/drawing/2014/main" id="{D1943154-1250-FE65-AD53-AACD658A86B0}"/>
              </a:ext>
            </a:extLst>
          </p:cNvPr>
          <p:cNvGrpSpPr/>
          <p:nvPr/>
        </p:nvGrpSpPr>
        <p:grpSpPr>
          <a:xfrm>
            <a:off x="1285351" y="3154226"/>
            <a:ext cx="5337216" cy="2787505"/>
            <a:chOff x="1285351" y="3154226"/>
            <a:chExt cx="5337216" cy="2787505"/>
          </a:xfrm>
        </p:grpSpPr>
        <p:sp>
          <p:nvSpPr>
            <p:cNvPr id="14" name="椭圆 13">
              <a:extLst>
                <a:ext uri="{FF2B5EF4-FFF2-40B4-BE49-F238E27FC236}">
                  <a16:creationId xmlns:a16="http://schemas.microsoft.com/office/drawing/2014/main" id="{605487AE-C7DA-4ED4-8FBB-6A73B2EEF574}"/>
                </a:ext>
              </a:extLst>
            </p:cNvPr>
            <p:cNvSpPr/>
            <p:nvPr/>
          </p:nvSpPr>
          <p:spPr>
            <a:xfrm>
              <a:off x="2470236" y="3154226"/>
              <a:ext cx="731520" cy="2137083"/>
            </a:xfrm>
            <a:prstGeom prst="ellipse">
              <a:avLst/>
            </a:prstGeom>
            <a:solidFill>
              <a:srgbClr val="004F8B">
                <a:alpha val="5000"/>
              </a:srgbClr>
            </a:solidFill>
            <a:ln w="18000">
              <a:solidFill>
                <a:srgbClr val="004F8B"/>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ja-JP" altLang="en-US">
                <a:solidFill>
                  <a:srgbClr val="004F8B"/>
                </a:solidFill>
              </a:endParaRPr>
            </a:p>
          </p:txBody>
        </p:sp>
        <p:sp>
          <p:nvSpPr>
            <p:cNvPr id="17" name="Oval Callout 16">
              <a:extLst>
                <a:ext uri="{FF2B5EF4-FFF2-40B4-BE49-F238E27FC236}">
                  <a16:creationId xmlns:a16="http://schemas.microsoft.com/office/drawing/2014/main" id="{BE865D17-52BF-6D1E-7E6F-80F8137EE410}"/>
                </a:ext>
              </a:extLst>
            </p:cNvPr>
            <p:cNvSpPr/>
            <p:nvPr/>
          </p:nvSpPr>
          <p:spPr>
            <a:xfrm>
              <a:off x="1285351" y="5333242"/>
              <a:ext cx="1550645" cy="608489"/>
            </a:xfrm>
            <a:prstGeom prst="wedgeEllipseCallout">
              <a:avLst>
                <a:gd name="adj1" fmla="val 43791"/>
                <a:gd name="adj2" fmla="val -14747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r>
                <a:rPr lang="en-US"/>
                <a:t>Input</a:t>
              </a:r>
              <a:endParaRPr lang="en-IL"/>
            </a:p>
          </p:txBody>
        </p:sp>
        <p:sp>
          <p:nvSpPr>
            <p:cNvPr id="18" name="Oval Callout 17">
              <a:extLst>
                <a:ext uri="{FF2B5EF4-FFF2-40B4-BE49-F238E27FC236}">
                  <a16:creationId xmlns:a16="http://schemas.microsoft.com/office/drawing/2014/main" id="{CC177D94-BE75-1E92-BF03-0772330638C0}"/>
                </a:ext>
              </a:extLst>
            </p:cNvPr>
            <p:cNvSpPr/>
            <p:nvPr/>
          </p:nvSpPr>
          <p:spPr>
            <a:xfrm>
              <a:off x="5071922" y="4682820"/>
              <a:ext cx="1550645" cy="608489"/>
            </a:xfrm>
            <a:prstGeom prst="wedgeEllipseCallout">
              <a:avLst>
                <a:gd name="adj1" fmla="val 23596"/>
                <a:gd name="adj2" fmla="val -1721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r>
                <a:rPr lang="en-US"/>
                <a:t>Output</a:t>
              </a:r>
              <a:endParaRPr lang="en-IL"/>
            </a:p>
          </p:txBody>
        </p:sp>
      </p:grpSp>
      <p:sp>
        <p:nvSpPr>
          <p:cNvPr id="21" name="Oval Callout 20">
            <a:extLst>
              <a:ext uri="{FF2B5EF4-FFF2-40B4-BE49-F238E27FC236}">
                <a16:creationId xmlns:a16="http://schemas.microsoft.com/office/drawing/2014/main" id="{5FEAFF92-1B12-B252-8BE0-10A5BB79735F}"/>
              </a:ext>
            </a:extLst>
          </p:cNvPr>
          <p:cNvSpPr/>
          <p:nvPr/>
        </p:nvSpPr>
        <p:spPr>
          <a:xfrm>
            <a:off x="9557358" y="4862579"/>
            <a:ext cx="2455102" cy="608489"/>
          </a:xfrm>
          <a:prstGeom prst="wedgeEllipseCallout">
            <a:avLst>
              <a:gd name="adj1" fmla="val -11534"/>
              <a:gd name="adj2" fmla="val -20922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457200" rtl="0" eaLnBrk="1" latinLnBrk="0" hangingPunct="1"/>
            <a:r>
              <a:rPr lang="en-US"/>
              <a:t>Measurement</a:t>
            </a:r>
            <a:endParaRPr lang="en-IL"/>
          </a:p>
        </p:txBody>
      </p:sp>
      <p:sp>
        <p:nvSpPr>
          <p:cNvPr id="22" name="TextBox 21">
            <a:extLst>
              <a:ext uri="{FF2B5EF4-FFF2-40B4-BE49-F238E27FC236}">
                <a16:creationId xmlns:a16="http://schemas.microsoft.com/office/drawing/2014/main" id="{EA85255C-6044-898A-7CC9-D4B9A9ACB25E}"/>
              </a:ext>
            </a:extLst>
          </p:cNvPr>
          <p:cNvSpPr txBox="1"/>
          <p:nvPr/>
        </p:nvSpPr>
        <p:spPr>
          <a:xfrm>
            <a:off x="1285352" y="5903026"/>
            <a:ext cx="10025652" cy="461665"/>
          </a:xfrm>
          <a:prstGeom prst="rect">
            <a:avLst/>
          </a:prstGeom>
          <a:noFill/>
        </p:spPr>
        <p:txBody>
          <a:bodyPr wrap="square" rtlCol="0">
            <a:spAutoFit/>
          </a:bodyPr>
          <a:lstStyle/>
          <a:p>
            <a:r>
              <a:rPr lang="en-IL" sz="2400" dirty="0"/>
              <a:t>Complexity measures: </a:t>
            </a:r>
            <a:r>
              <a:rPr lang="en-US" sz="2400" dirty="0"/>
              <a:t>circuit size</a:t>
            </a:r>
            <a:r>
              <a:rPr lang="en-IL" sz="2400" dirty="0"/>
              <a:t> (3 &amp; 6), and depth (2 &amp; 3)</a:t>
            </a:r>
          </a:p>
        </p:txBody>
      </p:sp>
    </p:spTree>
    <p:extLst>
      <p:ext uri="{BB962C8B-B14F-4D97-AF65-F5344CB8AC3E}">
        <p14:creationId xmlns:p14="http://schemas.microsoft.com/office/powerpoint/2010/main" val="116002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5" grpId="0" build="p"/>
      <p:bldP spid="21" grpId="0" animBg="1"/>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FA7B-18CD-CE9D-41A1-3973702F96B7}"/>
              </a:ext>
            </a:extLst>
          </p:cNvPr>
          <p:cNvSpPr>
            <a:spLocks noGrp="1"/>
          </p:cNvSpPr>
          <p:nvPr>
            <p:ph type="title"/>
          </p:nvPr>
        </p:nvSpPr>
        <p:spPr/>
        <p:txBody>
          <a:bodyPr/>
          <a:lstStyle/>
          <a:p>
            <a:r>
              <a:rPr lang="en-IL"/>
              <a:t>Computational Problems</a:t>
            </a:r>
          </a:p>
        </p:txBody>
      </p:sp>
      <p:sp>
        <p:nvSpPr>
          <p:cNvPr id="3" name="Content Placeholder 2">
            <a:extLst>
              <a:ext uri="{FF2B5EF4-FFF2-40B4-BE49-F238E27FC236}">
                <a16:creationId xmlns:a16="http://schemas.microsoft.com/office/drawing/2014/main" id="{A3CB8FDA-CB10-8C2F-78A1-6839136BB1CC}"/>
              </a:ext>
            </a:extLst>
          </p:cNvPr>
          <p:cNvSpPr>
            <a:spLocks noGrp="1"/>
          </p:cNvSpPr>
          <p:nvPr>
            <p:ph idx="1"/>
          </p:nvPr>
        </p:nvSpPr>
        <p:spPr>
          <a:xfrm>
            <a:off x="937260" y="2133600"/>
            <a:ext cx="9601200" cy="3777622"/>
          </a:xfrm>
        </p:spPr>
        <p:txBody>
          <a:bodyPr>
            <a:normAutofit lnSpcReduction="10000"/>
          </a:bodyPr>
          <a:lstStyle/>
          <a:p>
            <a:r>
              <a:rPr lang="en-IL" sz="2800" dirty="0"/>
              <a:t>Computational problems are </a:t>
            </a:r>
            <a:r>
              <a:rPr lang="en-US" sz="2800" dirty="0"/>
              <a:t>well-defined</a:t>
            </a:r>
            <a:r>
              <a:rPr lang="en-IL" sz="2800" dirty="0"/>
              <a:t> Yes/No questions.</a:t>
            </a:r>
          </a:p>
          <a:p>
            <a:pPr lvl="1"/>
            <a:r>
              <a:rPr lang="en-IL" sz="2800" dirty="0"/>
              <a:t>Given a number, is it prime? </a:t>
            </a:r>
          </a:p>
          <a:p>
            <a:pPr lvl="2"/>
            <a:r>
              <a:rPr lang="en-IL" sz="2400" dirty="0"/>
              <a:t>11-Prime! 15-not prime!</a:t>
            </a:r>
          </a:p>
          <a:p>
            <a:pPr lvl="1"/>
            <a:r>
              <a:rPr lang="en-US" sz="2800" dirty="0"/>
              <a:t>Given a graph, is it Eulerian? (Is there a path that visits each edge exactly once?)</a:t>
            </a:r>
          </a:p>
          <a:p>
            <a:r>
              <a:rPr lang="en-US" sz="2800" dirty="0"/>
              <a:t>Language: The set of “yes” answers.</a:t>
            </a:r>
          </a:p>
          <a:p>
            <a:pPr lvl="1"/>
            <a:r>
              <a:rPr lang="en-US" sz="2800" dirty="0"/>
              <a:t>PRIMES=</a:t>
            </a:r>
            <a:r>
              <a:rPr lang="en-IL" sz="2800" dirty="0"/>
              <a:t>{2, 3, 5, 7, 11, 13, 17, 19,…}</a:t>
            </a:r>
          </a:p>
          <a:p>
            <a:pPr lvl="1"/>
            <a:endParaRPr lang="en-IL" sz="1800" dirty="0"/>
          </a:p>
        </p:txBody>
      </p:sp>
      <p:pic>
        <p:nvPicPr>
          <p:cNvPr id="9" name="Picture 8">
            <a:extLst>
              <a:ext uri="{FF2B5EF4-FFF2-40B4-BE49-F238E27FC236}">
                <a16:creationId xmlns:a16="http://schemas.microsoft.com/office/drawing/2014/main" id="{CD18108E-C285-B726-0653-3182558ED243}"/>
              </a:ext>
            </a:extLst>
          </p:cNvPr>
          <p:cNvPicPr>
            <a:picLocks noChangeAspect="1"/>
          </p:cNvPicPr>
          <p:nvPr/>
        </p:nvPicPr>
        <p:blipFill>
          <a:blip r:embed="rId3"/>
          <a:stretch>
            <a:fillRect/>
          </a:stretch>
        </p:blipFill>
        <p:spPr>
          <a:xfrm>
            <a:off x="10638446" y="2133600"/>
            <a:ext cx="1156135" cy="2605618"/>
          </a:xfrm>
          <a:prstGeom prst="rect">
            <a:avLst/>
          </a:prstGeom>
        </p:spPr>
      </p:pic>
      <p:pic>
        <p:nvPicPr>
          <p:cNvPr id="11" name="Picture 10">
            <a:extLst>
              <a:ext uri="{FF2B5EF4-FFF2-40B4-BE49-F238E27FC236}">
                <a16:creationId xmlns:a16="http://schemas.microsoft.com/office/drawing/2014/main" id="{E6DAE9D0-B1BA-DCCF-84DB-EFF2CF88AB89}"/>
              </a:ext>
            </a:extLst>
          </p:cNvPr>
          <p:cNvPicPr>
            <a:picLocks noChangeAspect="1"/>
          </p:cNvPicPr>
          <p:nvPr/>
        </p:nvPicPr>
        <p:blipFill>
          <a:blip r:embed="rId4"/>
          <a:stretch>
            <a:fillRect/>
          </a:stretch>
        </p:blipFill>
        <p:spPr>
          <a:xfrm>
            <a:off x="10504161" y="4323753"/>
            <a:ext cx="1663830" cy="2173471"/>
          </a:xfrm>
          <a:prstGeom prst="rect">
            <a:avLst/>
          </a:prstGeom>
        </p:spPr>
      </p:pic>
    </p:spTree>
    <p:extLst>
      <p:ext uri="{BB962C8B-B14F-4D97-AF65-F5344CB8AC3E}">
        <p14:creationId xmlns:p14="http://schemas.microsoft.com/office/powerpoint/2010/main" val="146822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0489-99E5-6D51-5DD4-9FAD0D08B685}"/>
              </a:ext>
            </a:extLst>
          </p:cNvPr>
          <p:cNvSpPr>
            <a:spLocks noGrp="1"/>
          </p:cNvSpPr>
          <p:nvPr>
            <p:ph type="title"/>
          </p:nvPr>
        </p:nvSpPr>
        <p:spPr/>
        <p:txBody>
          <a:bodyPr/>
          <a:lstStyle/>
          <a:p>
            <a:r>
              <a:rPr lang="en-US" dirty="0"/>
              <a:t>Efficient Classical Computation</a:t>
            </a:r>
            <a:endParaRPr lang="en-IL"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131DA6-7F13-A5A0-F997-83DA3D38FB72}"/>
                  </a:ext>
                </a:extLst>
              </p:cNvPr>
              <p:cNvSpPr>
                <a:spLocks noGrp="1"/>
              </p:cNvSpPr>
              <p:nvPr>
                <p:ph idx="1"/>
              </p:nvPr>
            </p:nvSpPr>
            <p:spPr/>
            <p:txBody>
              <a:bodyPr>
                <a:normAutofit lnSpcReduction="10000"/>
              </a:bodyPr>
              <a:lstStyle/>
              <a:p>
                <a:r>
                  <a:rPr lang="en-IL" sz="3200" dirty="0"/>
                  <a:t>When can we solve a problem </a:t>
                </a:r>
                <a:r>
                  <a:rPr lang="en-IL" sz="3200" u="sng" dirty="0"/>
                  <a:t>efficiently?</a:t>
                </a:r>
              </a:p>
              <a:p>
                <a:r>
                  <a:rPr lang="en-IL" sz="3200" dirty="0"/>
                  <a:t>A language L is in the complexity class </a:t>
                </a:r>
                <a14:m>
                  <m:oMath xmlns:m="http://schemas.openxmlformats.org/officeDocument/2006/math">
                    <m:r>
                      <a:rPr lang="en-US" sz="3200" b="0" i="1" smtClean="0">
                        <a:latin typeface="Cambria Math" panose="02040503050406030204" pitchFamily="18" charset="0"/>
                      </a:rPr>
                      <m:t>𝒫</m:t>
                    </m:r>
                  </m:oMath>
                </a14:m>
                <a:r>
                  <a:rPr lang="en-IL" sz="3200" dirty="0"/>
                  <a:t> if:</a:t>
                </a:r>
                <a:br>
                  <a:rPr lang="en-IL" sz="3200" dirty="0"/>
                </a:br>
                <a:r>
                  <a:rPr lang="en-IL" sz="3200" dirty="0"/>
                  <a:t>There exist a sequence of </a:t>
                </a:r>
                <a:r>
                  <a:rPr lang="en-IL" sz="3200" u="sng" dirty="0"/>
                  <a:t>polynomial size</a:t>
                </a:r>
                <a:r>
                  <a:rPr lang="en-IL" sz="3200" dirty="0"/>
                  <a:t> circuits</a:t>
                </a:r>
                <a:r>
                  <a:rPr lang="en-IL" sz="2800" baseline="30000" dirty="0"/>
                  <a:t>*</a:t>
                </a:r>
                <a14:m>
                  <m:oMath xmlns:m="http://schemas.openxmlformats.org/officeDocument/2006/math">
                    <m:r>
                      <a:rPr lang="en-US" sz="3200" b="0" i="1" smtClean="0">
                        <a:latin typeface="Cambria Math" panose="02040503050406030204" pitchFamily="18" charset="0"/>
                      </a:rPr>
                      <m:t> </m:t>
                    </m:r>
                  </m:oMath>
                </a14:m>
                <a:r>
                  <a:rPr lang="en-IL" sz="3200" dirty="0"/>
                  <a:t> </a:t>
                </a:r>
                <a14:m>
                  <m:oMath xmlns:m="http://schemas.openxmlformats.org/officeDocument/2006/math">
                    <m:sSubSup>
                      <m:sSubSupPr>
                        <m:ctrlPr>
                          <a:rPr lang="en-US" sz="3200" b="0" i="1" smtClean="0">
                            <a:latin typeface="Cambria Math" panose="02040503050406030204" pitchFamily="18" charset="0"/>
                          </a:rPr>
                        </m:ctrlPr>
                      </m:sSubSupPr>
                      <m:e>
                        <m:d>
                          <m:dPr>
                            <m:begChr m:val="{"/>
                            <m:endChr m:val="}"/>
                            <m:ctrlPr>
                              <a:rPr lang="en-US" sz="3200" b="0" i="1" smtClean="0">
                                <a:latin typeface="Cambria Math" panose="02040503050406030204" pitchFamily="18" charset="0"/>
                              </a:rPr>
                            </m:ctrlPr>
                          </m:d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𝐶</m:t>
                                </m:r>
                              </m:e>
                              <m:sub>
                                <m:r>
                                  <a:rPr lang="en-US" sz="3200" b="0" i="1" smtClean="0">
                                    <a:latin typeface="Cambria Math" panose="02040503050406030204" pitchFamily="18" charset="0"/>
                                  </a:rPr>
                                  <m:t>𝑛</m:t>
                                </m:r>
                              </m:sub>
                            </m:sSub>
                          </m:e>
                        </m:d>
                      </m:e>
                      <m:sub>
                        <m:r>
                          <a:rPr lang="en-US" sz="3200" b="0" i="1" smtClean="0">
                            <a:latin typeface="Cambria Math" panose="02040503050406030204" pitchFamily="18" charset="0"/>
                          </a:rPr>
                          <m:t>𝑛</m:t>
                        </m:r>
                        <m:r>
                          <a:rPr lang="en-US" sz="3200" b="0" i="1" smtClean="0">
                            <a:latin typeface="Cambria Math" panose="02040503050406030204" pitchFamily="18" charset="0"/>
                          </a:rPr>
                          <m:t>=1</m:t>
                        </m:r>
                      </m:sub>
                      <m:sup>
                        <m:r>
                          <a:rPr lang="en-US" sz="3200" b="0" i="1" smtClean="0">
                            <a:latin typeface="Cambria Math" panose="02040503050406030204" pitchFamily="18" charset="0"/>
                          </a:rPr>
                          <m:t>∞</m:t>
                        </m:r>
                      </m:sup>
                    </m:sSubSup>
                  </m:oMath>
                </a14:m>
                <a:r>
                  <a:rPr lang="en-IL" sz="3200" dirty="0"/>
                  <a:t> such that for all</a:t>
                </a:r>
                <a14:m>
                  <m:oMath xmlns:m="http://schemas.openxmlformats.org/officeDocument/2006/math">
                    <m:r>
                      <a:rPr lang="en-US" sz="3200" b="0" i="1" smtClean="0">
                        <a:latin typeface="Cambria Math" panose="02040503050406030204" pitchFamily="18" charset="0"/>
                      </a:rPr>
                      <m:t> </m:t>
                    </m:r>
                    <m:r>
                      <a:rPr lang="en-US" sz="3200" b="0" i="1" smtClean="0">
                        <a:latin typeface="Cambria Math" panose="02040503050406030204" pitchFamily="18" charset="0"/>
                      </a:rPr>
                      <m:t>𝑥</m:t>
                    </m:r>
                    <m:r>
                      <a:rPr lang="en-US" sz="3200" b="0" i="1" smtClean="0">
                        <a:latin typeface="Cambria Math" panose="02040503050406030204" pitchFamily="18" charset="0"/>
                      </a:rPr>
                      <m:t>∈</m:t>
                    </m:r>
                    <m:sSup>
                      <m:sSupPr>
                        <m:ctrlPr>
                          <a:rPr lang="en-US" sz="3200" b="0" i="1" smtClean="0">
                            <a:latin typeface="Cambria Math" panose="02040503050406030204" pitchFamily="18" charset="0"/>
                          </a:rPr>
                        </m:ctrlPr>
                      </m:sSupPr>
                      <m:e>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0,1</m:t>
                            </m:r>
                          </m:e>
                        </m:d>
                      </m:e>
                      <m:sup>
                        <m:r>
                          <a:rPr lang="en-US" sz="3200" b="0" i="1" smtClean="0">
                            <a:latin typeface="Cambria Math" panose="02040503050406030204" pitchFamily="18" charset="0"/>
                          </a:rPr>
                          <m:t>𝑛</m:t>
                        </m:r>
                      </m:sup>
                    </m:sSup>
                  </m:oMath>
                </a14:m>
                <a:r>
                  <a:rPr lang="en-IL" sz="3200" dirty="0"/>
                  <a:t>:</a:t>
                </a:r>
              </a:p>
              <a:p>
                <a:pPr lvl="1"/>
                <a:r>
                  <a:rPr lang="en-IL" sz="3200" dirty="0"/>
                  <a:t>If </a:t>
                </a:r>
                <a14:m>
                  <m:oMath xmlns:m="http://schemas.openxmlformats.org/officeDocument/2006/math">
                    <m:r>
                      <a:rPr lang="en-US" sz="3200" b="0" i="1" smtClean="0">
                        <a:latin typeface="Cambria Math" panose="02040503050406030204" pitchFamily="18" charset="0"/>
                      </a:rPr>
                      <m:t>𝑥</m:t>
                    </m:r>
                    <m:r>
                      <a:rPr lang="en-US" sz="3200" b="0" i="1" smtClean="0">
                        <a:latin typeface="Cambria Math" panose="02040503050406030204" pitchFamily="18" charset="0"/>
                      </a:rPr>
                      <m:t>∈</m:t>
                    </m:r>
                    <m:r>
                      <a:rPr lang="en-US" sz="3200" b="0" i="1" smtClean="0">
                        <a:latin typeface="Cambria Math" panose="02040503050406030204" pitchFamily="18" charset="0"/>
                      </a:rPr>
                      <m:t>𝐿</m:t>
                    </m:r>
                  </m:oMath>
                </a14:m>
                <a:r>
                  <a:rPr lang="en-IL" sz="3200" dirty="0"/>
                  <a:t>, then </a:t>
                </a:r>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𝐶</m:t>
                        </m:r>
                      </m:e>
                      <m:sub>
                        <m:r>
                          <a:rPr lang="en-US" sz="3200" b="0" i="1" smtClean="0">
                            <a:latin typeface="Cambria Math" panose="02040503050406030204" pitchFamily="18" charset="0"/>
                          </a:rPr>
                          <m:t>𝑛</m:t>
                        </m:r>
                      </m:sub>
                    </m:sSub>
                    <m:r>
                      <a:rPr lang="en-US" sz="3200" b="0" i="1" smtClean="0">
                        <a:latin typeface="Cambria Math" panose="02040503050406030204" pitchFamily="18" charset="0"/>
                      </a:rPr>
                      <m:t>(</m:t>
                    </m:r>
                    <m:r>
                      <a:rPr lang="en-US" sz="3200" b="0" i="1" smtClean="0">
                        <a:latin typeface="Cambria Math" panose="02040503050406030204" pitchFamily="18" charset="0"/>
                      </a:rPr>
                      <m:t>𝑥</m:t>
                    </m:r>
                    <m:r>
                      <a:rPr lang="en-US" sz="3200" b="0" i="1" smtClean="0">
                        <a:latin typeface="Cambria Math" panose="02040503050406030204" pitchFamily="18" charset="0"/>
                      </a:rPr>
                      <m:t>)</m:t>
                    </m:r>
                  </m:oMath>
                </a14:m>
                <a:r>
                  <a:rPr lang="en-IL" sz="3200" dirty="0"/>
                  <a:t> outputs 1</a:t>
                </a:r>
              </a:p>
              <a:p>
                <a:pPr lvl="1"/>
                <a:r>
                  <a:rPr lang="en-US" sz="3200" dirty="0"/>
                  <a:t>If </a:t>
                </a:r>
                <a14:m>
                  <m:oMath xmlns:m="http://schemas.openxmlformats.org/officeDocument/2006/math">
                    <m:r>
                      <a:rPr lang="en-US" sz="3200" i="1">
                        <a:latin typeface="Cambria Math" panose="02040503050406030204" pitchFamily="18" charset="0"/>
                      </a:rPr>
                      <m:t>𝑥</m:t>
                    </m:r>
                    <m:r>
                      <a:rPr lang="en-US" sz="3200" b="0" i="1" smtClean="0">
                        <a:latin typeface="Cambria Math" panose="02040503050406030204" pitchFamily="18" charset="0"/>
                      </a:rPr>
                      <m:t>∉</m:t>
                    </m:r>
                    <m:r>
                      <a:rPr lang="en-US" sz="3200" i="1">
                        <a:latin typeface="Cambria Math" panose="02040503050406030204" pitchFamily="18" charset="0"/>
                      </a:rPr>
                      <m:t>𝐿</m:t>
                    </m:r>
                  </m:oMath>
                </a14:m>
                <a:r>
                  <a:rPr lang="en-IL" sz="3200" dirty="0"/>
                  <a:t>, then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𝐶</m:t>
                        </m:r>
                      </m:e>
                      <m:sub>
                        <m:r>
                          <a:rPr lang="en-US" sz="3200" i="1">
                            <a:latin typeface="Cambria Math" panose="02040503050406030204" pitchFamily="18" charset="0"/>
                          </a:rPr>
                          <m:t>𝑛</m:t>
                        </m:r>
                      </m:sub>
                    </m:sSub>
                    <m:r>
                      <a:rPr lang="en-US" sz="3200" i="1">
                        <a:latin typeface="Cambria Math" panose="02040503050406030204" pitchFamily="18" charset="0"/>
                      </a:rPr>
                      <m:t>(</m:t>
                    </m:r>
                    <m:r>
                      <a:rPr lang="en-US" sz="3200" i="1">
                        <a:latin typeface="Cambria Math" panose="02040503050406030204" pitchFamily="18" charset="0"/>
                      </a:rPr>
                      <m:t>𝑥</m:t>
                    </m:r>
                    <m:r>
                      <a:rPr lang="en-US" sz="3200" i="1">
                        <a:latin typeface="Cambria Math" panose="02040503050406030204" pitchFamily="18" charset="0"/>
                      </a:rPr>
                      <m:t>)</m:t>
                    </m:r>
                  </m:oMath>
                </a14:m>
                <a:r>
                  <a:rPr lang="en-IL" sz="3200" dirty="0"/>
                  <a:t> outputs 0</a:t>
                </a:r>
              </a:p>
              <a:p>
                <a:pPr marL="457200" lvl="1" indent="0">
                  <a:buNone/>
                </a:pPr>
                <a:endParaRPr lang="en-IL" dirty="0"/>
              </a:p>
            </p:txBody>
          </p:sp>
        </mc:Choice>
        <mc:Fallback xmlns="">
          <p:sp>
            <p:nvSpPr>
              <p:cNvPr id="3" name="Content Placeholder 2">
                <a:extLst>
                  <a:ext uri="{FF2B5EF4-FFF2-40B4-BE49-F238E27FC236}">
                    <a16:creationId xmlns:a16="http://schemas.microsoft.com/office/drawing/2014/main" id="{6F131DA6-7F13-A5A0-F997-83DA3D38FB72}"/>
                  </a:ext>
                </a:extLst>
              </p:cNvPr>
              <p:cNvSpPr>
                <a:spLocks noGrp="1" noRot="1" noChangeAspect="1" noMove="1" noResize="1" noEditPoints="1" noAdjustHandles="1" noChangeArrowheads="1" noChangeShapeType="1" noTextEdit="1"/>
              </p:cNvSpPr>
              <p:nvPr>
                <p:ph idx="1"/>
              </p:nvPr>
            </p:nvSpPr>
            <p:spPr>
              <a:blipFill>
                <a:blip r:embed="rId3"/>
                <a:stretch>
                  <a:fillRect l="-1709" t="-3691" r="-855"/>
                </a:stretch>
              </a:blipFill>
            </p:spPr>
            <p:txBody>
              <a:bodyPr/>
              <a:lstStyle/>
              <a:p>
                <a:r>
                  <a:rPr lang="en-US">
                    <a:noFill/>
                  </a:rPr>
                  <a:t> </a:t>
                </a:r>
              </a:p>
            </p:txBody>
          </p:sp>
        </mc:Fallback>
      </mc:AlternateContent>
    </p:spTree>
    <p:extLst>
      <p:ext uri="{BB962C8B-B14F-4D97-AF65-F5344CB8AC3E}">
        <p14:creationId xmlns:p14="http://schemas.microsoft.com/office/powerpoint/2010/main" val="1660307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70BAE2-B0ED-8441-0A29-6C373FE9E00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4B62A1-3B9D-75FF-E16F-EEA53BED378A}"/>
                  </a:ext>
                </a:extLst>
              </p:cNvPr>
              <p:cNvSpPr>
                <a:spLocks noGrp="1"/>
              </p:cNvSpPr>
              <p:nvPr>
                <p:ph idx="1"/>
              </p:nvPr>
            </p:nvSpPr>
            <p:spPr/>
            <p:txBody>
              <a:bodyPr/>
              <a:lstStyle/>
              <a:p>
                <a:r>
                  <a:rPr lang="en-US" sz="2800" dirty="0"/>
                  <a:t>Easy Theorem: EULERIAN is in </a:t>
                </a:r>
                <a14:m>
                  <m:oMath xmlns:m="http://schemas.openxmlformats.org/officeDocument/2006/math">
                    <m:r>
                      <a:rPr lang="en-US" sz="2800" i="1">
                        <a:latin typeface="Cambria Math" panose="02040503050406030204" pitchFamily="18" charset="0"/>
                      </a:rPr>
                      <m:t>𝒫</m:t>
                    </m:r>
                  </m:oMath>
                </a14:m>
                <a:r>
                  <a:rPr lang="en-IL" sz="2800" dirty="0"/>
                  <a:t>.</a:t>
                </a:r>
              </a:p>
              <a:p>
                <a:r>
                  <a:rPr lang="en-IL" sz="2800" dirty="0"/>
                  <a:t>Theorem [AKS’02]: PRIMES is in </a:t>
                </a:r>
                <a14:m>
                  <m:oMath xmlns:m="http://schemas.openxmlformats.org/officeDocument/2006/math">
                    <m:r>
                      <a:rPr lang="en-US" sz="2800" i="1">
                        <a:latin typeface="Cambria Math" panose="02040503050406030204" pitchFamily="18" charset="0"/>
                      </a:rPr>
                      <m:t>𝒫</m:t>
                    </m:r>
                  </m:oMath>
                </a14:m>
                <a:r>
                  <a:rPr lang="en-IL" sz="2800" dirty="0"/>
                  <a:t> (improving many prior results).</a:t>
                </a:r>
              </a:p>
              <a:p>
                <a:r>
                  <a:rPr lang="en-IL" sz="2800" dirty="0"/>
                  <a:t>Conjecture: FACTORING is not in </a:t>
                </a:r>
                <a14:m>
                  <m:oMath xmlns:m="http://schemas.openxmlformats.org/officeDocument/2006/math">
                    <m:r>
                      <a:rPr lang="en-US" sz="2800" i="1">
                        <a:latin typeface="Cambria Math" panose="02040503050406030204" pitchFamily="18" charset="0"/>
                      </a:rPr>
                      <m:t>𝒫</m:t>
                    </m:r>
                  </m:oMath>
                </a14:m>
                <a:r>
                  <a:rPr lang="en-IL" sz="2800" dirty="0"/>
                  <a:t>.</a:t>
                </a:r>
              </a:p>
              <a:p>
                <a:r>
                  <a:rPr lang="en-IL" sz="2800" dirty="0"/>
                  <a:t>Fact: There are many problems that are (provably) not in </a:t>
                </a:r>
                <a14:m>
                  <m:oMath xmlns:m="http://schemas.openxmlformats.org/officeDocument/2006/math">
                    <m:r>
                      <a:rPr lang="en-US" sz="2800" i="1">
                        <a:latin typeface="Cambria Math" panose="02040503050406030204" pitchFamily="18" charset="0"/>
                      </a:rPr>
                      <m:t>𝒫</m:t>
                    </m:r>
                  </m:oMath>
                </a14:m>
                <a:r>
                  <a:rPr lang="en-IL" sz="2800" dirty="0"/>
                  <a:t>.</a:t>
                </a:r>
              </a:p>
              <a:p>
                <a:endParaRPr lang="en-IL" sz="2800" dirty="0"/>
              </a:p>
              <a:p>
                <a:pPr marL="457200" lvl="1" indent="0">
                  <a:buNone/>
                </a:pPr>
                <a:endParaRPr lang="en-IL" dirty="0"/>
              </a:p>
            </p:txBody>
          </p:sp>
        </mc:Choice>
        <mc:Fallback xmlns="">
          <p:sp>
            <p:nvSpPr>
              <p:cNvPr id="3" name="Content Placeholder 2">
                <a:extLst>
                  <a:ext uri="{FF2B5EF4-FFF2-40B4-BE49-F238E27FC236}">
                    <a16:creationId xmlns:a16="http://schemas.microsoft.com/office/drawing/2014/main" id="{5E4B62A1-3B9D-75FF-E16F-EEA53BED378A}"/>
                  </a:ext>
                </a:extLst>
              </p:cNvPr>
              <p:cNvSpPr>
                <a:spLocks noGrp="1" noRot="1" noChangeAspect="1" noMove="1" noResize="1" noEditPoints="1" noAdjustHandles="1" noChangeArrowheads="1" noChangeShapeType="1" noTextEdit="1"/>
              </p:cNvSpPr>
              <p:nvPr>
                <p:ph idx="1"/>
              </p:nvPr>
            </p:nvSpPr>
            <p:spPr>
              <a:blipFill>
                <a:blip r:embed="rId3"/>
                <a:stretch>
                  <a:fillRect l="-1143" t="-2211"/>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24D5ACE3-FB76-B4F2-4531-BA6398FDD4F3}"/>
              </a:ext>
            </a:extLst>
          </p:cNvPr>
          <p:cNvSpPr txBox="1">
            <a:spLocks/>
          </p:cNvSpPr>
          <p:nvPr/>
        </p:nvSpPr>
        <p:spPr>
          <a:xfrm>
            <a:off x="1371600" y="6858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t>Efficient Classical Computation (contd.)</a:t>
            </a:r>
            <a:endParaRPr lang="en-IL"/>
          </a:p>
        </p:txBody>
      </p:sp>
    </p:spTree>
    <p:extLst>
      <p:ext uri="{BB962C8B-B14F-4D97-AF65-F5344CB8AC3E}">
        <p14:creationId xmlns:p14="http://schemas.microsoft.com/office/powerpoint/2010/main" val="3682462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A2FD1C-29A9-C6FA-39EC-BAA05D6DA8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152B13-BB0A-E664-E940-1481774F67B6}"/>
              </a:ext>
            </a:extLst>
          </p:cNvPr>
          <p:cNvSpPr>
            <a:spLocks noGrp="1"/>
          </p:cNvSpPr>
          <p:nvPr>
            <p:ph type="title"/>
          </p:nvPr>
        </p:nvSpPr>
        <p:spPr/>
        <p:txBody>
          <a:bodyPr/>
          <a:lstStyle/>
          <a:p>
            <a:r>
              <a:rPr lang="en-US"/>
              <a:t>Efficient Quantum Computation</a:t>
            </a:r>
            <a:endParaRPr lang="en-IL"/>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2E9252-D18C-025D-9AE4-473D7C5449C6}"/>
                  </a:ext>
                </a:extLst>
              </p:cNvPr>
              <p:cNvSpPr>
                <a:spLocks noGrp="1"/>
              </p:cNvSpPr>
              <p:nvPr>
                <p:ph idx="1"/>
              </p:nvPr>
            </p:nvSpPr>
            <p:spPr>
              <a:xfrm>
                <a:off x="1371600" y="2133600"/>
                <a:ext cx="10687050" cy="3777622"/>
              </a:xfrm>
            </p:spPr>
            <p:txBody>
              <a:bodyPr>
                <a:normAutofit lnSpcReduction="10000"/>
              </a:bodyPr>
              <a:lstStyle/>
              <a:p>
                <a:r>
                  <a:rPr lang="en-IL" sz="2800"/>
                  <a:t>What problems can be solved </a:t>
                </a:r>
                <a:r>
                  <a:rPr lang="en-IL" sz="2800" u="sng"/>
                  <a:t>efficiently</a:t>
                </a:r>
                <a:r>
                  <a:rPr lang="en-IL" sz="2800" b="1"/>
                  <a:t> </a:t>
                </a:r>
                <a:r>
                  <a:rPr lang="en-IL" sz="2800"/>
                  <a:t>with a </a:t>
                </a:r>
                <a:r>
                  <a:rPr lang="en-IL" sz="2800" b="1"/>
                  <a:t>quantum</a:t>
                </a:r>
                <a:r>
                  <a:rPr lang="en-IL" sz="2800"/>
                  <a:t> computer?</a:t>
                </a:r>
                <a:endParaRPr lang="en-IL" sz="2800" u="sng"/>
              </a:p>
              <a:p>
                <a:r>
                  <a:rPr lang="en-IL" sz="2800"/>
                  <a:t>A language L is in the complexity class </a:t>
                </a:r>
                <a14:m>
                  <m:oMath xmlns:m="http://schemas.openxmlformats.org/officeDocument/2006/math">
                    <m:r>
                      <a:rPr lang="en-US" sz="2800" b="0" i="1" smtClean="0">
                        <a:latin typeface="Cambria Math" panose="02040503050406030204" pitchFamily="18" charset="0"/>
                      </a:rPr>
                      <m:t>ℬ𝒬𝒫</m:t>
                    </m:r>
                  </m:oMath>
                </a14:m>
                <a:r>
                  <a:rPr lang="en-IL" sz="2800"/>
                  <a:t> (Bounded </a:t>
                </a:r>
                <a:r>
                  <a:rPr lang="en-IL" sz="2800" b="1"/>
                  <a:t>Quantum</a:t>
                </a:r>
                <a:r>
                  <a:rPr lang="en-IL" sz="2800"/>
                  <a:t> Polynomial Time) if:</a:t>
                </a:r>
                <a:br>
                  <a:rPr lang="en-IL" sz="2800"/>
                </a:br>
                <a:r>
                  <a:rPr lang="en-IL" sz="2800"/>
                  <a:t>There exist a sequence of </a:t>
                </a:r>
                <a:r>
                  <a:rPr lang="en-IL" sz="2800" u="sng"/>
                  <a:t>polynomial size</a:t>
                </a:r>
                <a:r>
                  <a:rPr lang="en-IL" sz="2800"/>
                  <a:t> </a:t>
                </a:r>
                <a:r>
                  <a:rPr lang="en-IL" sz="2800" b="1"/>
                  <a:t>quantum </a:t>
                </a:r>
                <a:r>
                  <a:rPr lang="en-IL" sz="2800"/>
                  <a:t>circuits </a:t>
                </a:r>
                <a14:m>
                  <m:oMath xmlns:m="http://schemas.openxmlformats.org/officeDocument/2006/math">
                    <m:sSubSup>
                      <m:sSubSupPr>
                        <m:ctrlPr>
                          <a:rPr lang="en-US" sz="2800" b="0" i="1" smtClean="0">
                            <a:latin typeface="Cambria Math" panose="02040503050406030204" pitchFamily="18" charset="0"/>
                          </a:rPr>
                        </m:ctrlPr>
                      </m:sSubSupPr>
                      <m:e>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𝑛</m:t>
                                </m:r>
                              </m:sub>
                            </m:sSub>
                          </m:e>
                        </m:d>
                      </m:e>
                      <m:sub>
                        <m:r>
                          <a:rPr lang="en-US" sz="2800" b="0" i="1" smtClean="0">
                            <a:latin typeface="Cambria Math" panose="02040503050406030204" pitchFamily="18" charset="0"/>
                          </a:rPr>
                          <m:t>𝑛</m:t>
                        </m:r>
                        <m:r>
                          <a:rPr lang="en-US" sz="2800" b="0" i="1" smtClean="0">
                            <a:latin typeface="Cambria Math" panose="02040503050406030204" pitchFamily="18" charset="0"/>
                          </a:rPr>
                          <m:t>=1</m:t>
                        </m:r>
                      </m:sub>
                      <m:sup>
                        <m:r>
                          <a:rPr lang="en-US" sz="2800" b="0" i="1" smtClean="0">
                            <a:latin typeface="Cambria Math" panose="02040503050406030204" pitchFamily="18" charset="0"/>
                          </a:rPr>
                          <m:t>∞</m:t>
                        </m:r>
                      </m:sup>
                    </m:sSubSup>
                  </m:oMath>
                </a14:m>
                <a:r>
                  <a:rPr lang="en-IL" sz="2800"/>
                  <a:t> such that for all</a:t>
                </a:r>
                <a14:m>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𝑥</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0,1</m:t>
                            </m:r>
                          </m:e>
                        </m:d>
                      </m:e>
                      <m:sup>
                        <m:r>
                          <a:rPr lang="en-US" sz="2800" b="0" i="1" smtClean="0">
                            <a:latin typeface="Cambria Math" panose="02040503050406030204" pitchFamily="18" charset="0"/>
                          </a:rPr>
                          <m:t>𝑛</m:t>
                        </m:r>
                      </m:sup>
                    </m:sSup>
                  </m:oMath>
                </a14:m>
                <a:r>
                  <a:rPr lang="en-IL" sz="2800"/>
                  <a:t>:</a:t>
                </a:r>
              </a:p>
              <a:p>
                <a:pPr lvl="1"/>
                <a:r>
                  <a:rPr lang="en-IL" sz="2800"/>
                  <a:t>If </a:t>
                </a:r>
                <a14:m>
                  <m:oMath xmlns:m="http://schemas.openxmlformats.org/officeDocument/2006/math">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𝐿</m:t>
                    </m:r>
                  </m:oMath>
                </a14:m>
                <a:r>
                  <a:rPr lang="en-IL" sz="2800"/>
                  <a:t>, then </a:t>
                </a:r>
                <a14:m>
                  <m:oMath xmlns:m="http://schemas.openxmlformats.org/officeDocument/2006/math">
                    <m:r>
                      <m:rPr>
                        <m:sty m:val="p"/>
                      </m:rPr>
                      <a:rPr lang="en-US" sz="2800" b="0" i="0" smtClean="0">
                        <a:latin typeface="Cambria Math" panose="02040503050406030204" pitchFamily="18" charset="0"/>
                      </a:rPr>
                      <m:t>Pr</m:t>
                    </m:r>
                    <m:r>
                      <a:rPr lang="en-US" sz="2800" b="0" i="1" smtClean="0">
                        <a:latin typeface="Cambria Math" panose="02040503050406030204" pitchFamily="18" charset="0"/>
                      </a:rPr>
                      <m:t>[</m:t>
                    </m:r>
                    <m:r>
                      <m:rPr>
                        <m:sty m:val="p"/>
                      </m:rPr>
                      <a:rPr lang="en-US" sz="2800" b="0" i="1" smtClean="0">
                        <a:latin typeface="Cambria Math" panose="02040503050406030204" pitchFamily="18" charset="0"/>
                      </a:rPr>
                      <m:t>Measurement</m:t>
                    </m:r>
                    <m:r>
                      <a:rPr lang="en-US" sz="2800" b="0" i="1" smtClean="0">
                        <a:latin typeface="Cambria Math" panose="02040503050406030204" pitchFamily="18" charset="0"/>
                      </a:rPr>
                      <m:t> </m:t>
                    </m:r>
                    <m:r>
                      <m:rPr>
                        <m:sty m:val="p"/>
                      </m:rPr>
                      <a:rPr lang="en-US" sz="2800" b="0" i="1" smtClean="0">
                        <a:latin typeface="Cambria Math" panose="02040503050406030204" pitchFamily="18" charset="0"/>
                      </a:rPr>
                      <m:t>outcome</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 </m:t>
                    </m:r>
                    <m:r>
                      <m:rPr>
                        <m:sty m:val="p"/>
                      </m:rPr>
                      <a:rPr lang="en-US" sz="2800" b="0" i="1" smtClean="0">
                        <a:latin typeface="Cambria Math" panose="02040503050406030204" pitchFamily="18" charset="0"/>
                      </a:rPr>
                      <m:t>is</m:t>
                    </m:r>
                    <m:r>
                      <a:rPr lang="en-US" sz="2800" b="0" i="1" smtClean="0">
                        <a:latin typeface="Cambria Math" panose="02040503050406030204" pitchFamily="18" charset="0"/>
                      </a:rPr>
                      <m:t> 1]≥2/3</m:t>
                    </m:r>
                  </m:oMath>
                </a14:m>
                <a:r>
                  <a:rPr lang="en-IL" sz="2800"/>
                  <a:t>.</a:t>
                </a:r>
              </a:p>
              <a:p>
                <a:pPr lvl="1"/>
                <a:r>
                  <a:rPr lang="en-IL" sz="2800"/>
                  <a:t> </a:t>
                </a:r>
                <a:r>
                  <a:rPr lang="en-US" sz="2800"/>
                  <a:t>If </a:t>
                </a:r>
                <a14:m>
                  <m:oMath xmlns:m="http://schemas.openxmlformats.org/officeDocument/2006/math">
                    <m:r>
                      <a:rPr lang="en-US" sz="2800" i="1">
                        <a:latin typeface="Cambria Math" panose="02040503050406030204" pitchFamily="18" charset="0"/>
                      </a:rPr>
                      <m:t>𝑥</m:t>
                    </m:r>
                    <m:r>
                      <a:rPr lang="en-US" sz="2800" b="0" i="1" smtClean="0">
                        <a:latin typeface="Cambria Math" panose="02040503050406030204" pitchFamily="18" charset="0"/>
                      </a:rPr>
                      <m:t>∉</m:t>
                    </m:r>
                    <m:r>
                      <a:rPr lang="en-US" sz="2800" i="1">
                        <a:latin typeface="Cambria Math" panose="02040503050406030204" pitchFamily="18" charset="0"/>
                      </a:rPr>
                      <m:t>𝐿</m:t>
                    </m:r>
                  </m:oMath>
                </a14:m>
                <a:r>
                  <a:rPr lang="en-IL" sz="2800"/>
                  <a:t>, then </a:t>
                </a:r>
                <a14:m>
                  <m:oMath xmlns:m="http://schemas.openxmlformats.org/officeDocument/2006/math">
                    <m:r>
                      <m:rPr>
                        <m:sty m:val="p"/>
                      </m:rPr>
                      <a:rPr lang="en-US" sz="2800">
                        <a:latin typeface="Cambria Math" panose="02040503050406030204" pitchFamily="18" charset="0"/>
                      </a:rPr>
                      <m:t>Pr</m:t>
                    </m:r>
                    <m:r>
                      <a:rPr lang="en-US" sz="2800" i="1">
                        <a:latin typeface="Cambria Math" panose="02040503050406030204" pitchFamily="18" charset="0"/>
                      </a:rPr>
                      <m:t>[</m:t>
                    </m:r>
                    <m:r>
                      <m:rPr>
                        <m:sty m:val="p"/>
                      </m:rPr>
                      <a:rPr lang="en-US" sz="2800" i="1">
                        <a:latin typeface="Cambria Math" panose="02040503050406030204" pitchFamily="18" charset="0"/>
                      </a:rPr>
                      <m:t>Measurement</m:t>
                    </m:r>
                    <m:r>
                      <a:rPr lang="en-US" sz="2800" i="1">
                        <a:latin typeface="Cambria Math" panose="02040503050406030204" pitchFamily="18" charset="0"/>
                      </a:rPr>
                      <m:t> </m:t>
                    </m:r>
                    <m:r>
                      <m:rPr>
                        <m:sty m:val="p"/>
                      </m:rPr>
                      <a:rPr lang="en-US" sz="2800" i="1">
                        <a:latin typeface="Cambria Math" panose="02040503050406030204" pitchFamily="18" charset="0"/>
                      </a:rPr>
                      <m:t>outcome</m:t>
                    </m:r>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𝑛</m:t>
                        </m:r>
                      </m:sub>
                    </m:sSub>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 </m:t>
                    </m:r>
                    <m:r>
                      <m:rPr>
                        <m:sty m:val="p"/>
                      </m:rPr>
                      <a:rPr lang="en-US" sz="2800" i="1">
                        <a:latin typeface="Cambria Math" panose="02040503050406030204" pitchFamily="18" charset="0"/>
                      </a:rPr>
                      <m:t>is</m:t>
                    </m:r>
                    <m:r>
                      <a:rPr lang="en-US" sz="2800" i="1">
                        <a:latin typeface="Cambria Math" panose="02040503050406030204" pitchFamily="18" charset="0"/>
                      </a:rPr>
                      <m:t> 0]≥2/3</m:t>
                    </m:r>
                    <m:r>
                      <a:rPr lang="en-US" sz="2800" b="0" i="0" smtClean="0">
                        <a:latin typeface="Cambria Math" panose="02040503050406030204" pitchFamily="18" charset="0"/>
                      </a:rPr>
                      <m:t>.</m:t>
                    </m:r>
                  </m:oMath>
                </a14:m>
                <a:endParaRPr lang="en-IL" sz="2800"/>
              </a:p>
              <a:p>
                <a:pPr marL="457200" lvl="1" indent="0">
                  <a:buNone/>
                </a:pPr>
                <a:endParaRPr lang="en-IL" sz="2800"/>
              </a:p>
            </p:txBody>
          </p:sp>
        </mc:Choice>
        <mc:Fallback xmlns="">
          <p:sp>
            <p:nvSpPr>
              <p:cNvPr id="3" name="Content Placeholder 2">
                <a:extLst>
                  <a:ext uri="{FF2B5EF4-FFF2-40B4-BE49-F238E27FC236}">
                    <a16:creationId xmlns:a16="http://schemas.microsoft.com/office/drawing/2014/main" id="{7D2E9252-D18C-025D-9AE4-473D7C5449C6}"/>
                  </a:ext>
                </a:extLst>
              </p:cNvPr>
              <p:cNvSpPr>
                <a:spLocks noGrp="1" noRot="1" noChangeAspect="1" noMove="1" noResize="1" noEditPoints="1" noAdjustHandles="1" noChangeArrowheads="1" noChangeShapeType="1" noTextEdit="1"/>
              </p:cNvSpPr>
              <p:nvPr>
                <p:ph idx="1"/>
              </p:nvPr>
            </p:nvSpPr>
            <p:spPr>
              <a:xfrm>
                <a:off x="1371600" y="2133600"/>
                <a:ext cx="10687050" cy="3777622"/>
              </a:xfrm>
              <a:blipFill>
                <a:blip r:embed="rId3"/>
                <a:stretch>
                  <a:fillRect l="-1188" t="-3356" r="-831"/>
                </a:stretch>
              </a:blipFill>
            </p:spPr>
            <p:txBody>
              <a:bodyPr/>
              <a:lstStyle/>
              <a:p>
                <a:r>
                  <a:rPr lang="en-US">
                    <a:noFill/>
                  </a:rPr>
                  <a:t> </a:t>
                </a:r>
              </a:p>
            </p:txBody>
          </p:sp>
        </mc:Fallback>
      </mc:AlternateContent>
    </p:spTree>
    <p:extLst>
      <p:ext uri="{BB962C8B-B14F-4D97-AF65-F5344CB8AC3E}">
        <p14:creationId xmlns:p14="http://schemas.microsoft.com/office/powerpoint/2010/main" val="849349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EBC9C1-E846-AC14-A89B-078920307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F15F2-41B1-3FAD-8056-EA023D3D5056}"/>
              </a:ext>
            </a:extLst>
          </p:cNvPr>
          <p:cNvSpPr>
            <a:spLocks noGrp="1"/>
          </p:cNvSpPr>
          <p:nvPr>
            <p:ph type="title"/>
          </p:nvPr>
        </p:nvSpPr>
        <p:spPr/>
        <p:txBody>
          <a:bodyPr/>
          <a:lstStyle/>
          <a:p>
            <a:r>
              <a:rPr lang="en-US"/>
              <a:t>Amplification</a:t>
            </a:r>
            <a:endParaRPr lang="en-IL"/>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703B25-80C2-8F6C-45C9-BF911A5B01F2}"/>
                  </a:ext>
                </a:extLst>
              </p:cNvPr>
              <p:cNvSpPr>
                <a:spLocks noGrp="1"/>
              </p:cNvSpPr>
              <p:nvPr>
                <p:ph idx="1"/>
              </p:nvPr>
            </p:nvSpPr>
            <p:spPr>
              <a:xfrm>
                <a:off x="2125980" y="2133600"/>
                <a:ext cx="9932670" cy="3777622"/>
              </a:xfrm>
            </p:spPr>
            <p:txBody>
              <a:bodyPr>
                <a:noAutofit/>
              </a:bodyPr>
              <a:lstStyle/>
              <a:p>
                <a:r>
                  <a:rPr lang="en-IL" sz="2800" dirty="0"/>
                  <a:t>A language L is in the complexity class </a:t>
                </a:r>
                <a14:m>
                  <m:oMath xmlns:m="http://schemas.openxmlformats.org/officeDocument/2006/math">
                    <m:r>
                      <a:rPr lang="en-US" sz="2800" b="0" i="1" smtClean="0">
                        <a:latin typeface="Cambria Math" panose="02040503050406030204" pitchFamily="18" charset="0"/>
                      </a:rPr>
                      <m:t>ℬ𝒬𝒫</m:t>
                    </m:r>
                    <m:r>
                      <a:rPr lang="en-US" sz="2800" b="0" i="1" smtClean="0">
                        <a:latin typeface="Cambria Math" panose="02040503050406030204" pitchFamily="18" charset="0"/>
                      </a:rPr>
                      <m:t>(</m:t>
                    </m:r>
                    <m:r>
                      <m:rPr>
                        <m:sty m:val="p"/>
                      </m:rPr>
                      <a:rPr lang="en-US" sz="2800" b="0" i="1" smtClean="0">
                        <a:latin typeface="Cambria Math" panose="02040503050406030204" pitchFamily="18" charset="0"/>
                      </a:rPr>
                      <m:t>a</m:t>
                    </m:r>
                    <m:r>
                      <a:rPr lang="en-US" sz="2800" b="0" i="1" smtClean="0">
                        <a:latin typeface="Cambria Math" panose="02040503050406030204" pitchFamily="18" charset="0"/>
                      </a:rPr>
                      <m:t>,</m:t>
                    </m:r>
                    <m:r>
                      <m:rPr>
                        <m:sty m:val="p"/>
                      </m:rPr>
                      <a:rPr lang="en-US" sz="2800" b="0" i="1" smtClean="0">
                        <a:latin typeface="Cambria Math" panose="02040503050406030204" pitchFamily="18" charset="0"/>
                      </a:rPr>
                      <m:t>b</m:t>
                    </m:r>
                    <m:r>
                      <a:rPr lang="en-US" sz="2800" b="0" i="1" smtClean="0">
                        <a:latin typeface="Cambria Math" panose="02040503050406030204" pitchFamily="18" charset="0"/>
                      </a:rPr>
                      <m:t>)</m:t>
                    </m:r>
                  </m:oMath>
                </a14:m>
                <a:r>
                  <a:rPr lang="en-IL" sz="2800" dirty="0"/>
                  <a:t> if:</a:t>
                </a:r>
                <a:br>
                  <a:rPr lang="en-IL" sz="2800" dirty="0"/>
                </a:br>
                <a:r>
                  <a:rPr lang="en-IL" sz="2800" dirty="0"/>
                  <a:t>There exist a sequence of </a:t>
                </a:r>
                <a:r>
                  <a:rPr lang="en-IL" sz="2800" u="sng" dirty="0"/>
                  <a:t>polynomial size</a:t>
                </a:r>
                <a:r>
                  <a:rPr lang="en-IL" sz="2800" dirty="0"/>
                  <a:t> </a:t>
                </a:r>
                <a:r>
                  <a:rPr lang="en-IL" sz="2800" b="1" dirty="0"/>
                  <a:t>quantum </a:t>
                </a:r>
                <a:r>
                  <a:rPr lang="en-IL" sz="2800" dirty="0"/>
                  <a:t>circuits </a:t>
                </a:r>
                <a14:m>
                  <m:oMath xmlns:m="http://schemas.openxmlformats.org/officeDocument/2006/math">
                    <m:sSubSup>
                      <m:sSubSupPr>
                        <m:ctrlPr>
                          <a:rPr lang="en-US" sz="2800" b="0" i="1" smtClean="0">
                            <a:latin typeface="Cambria Math" panose="02040503050406030204" pitchFamily="18" charset="0"/>
                          </a:rPr>
                        </m:ctrlPr>
                      </m:sSubSupPr>
                      <m:e>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𝑛</m:t>
                                </m:r>
                              </m:sub>
                            </m:sSub>
                          </m:e>
                        </m:d>
                      </m:e>
                      <m:sub>
                        <m:r>
                          <a:rPr lang="en-US" sz="2800" b="0" i="1" smtClean="0">
                            <a:latin typeface="Cambria Math" panose="02040503050406030204" pitchFamily="18" charset="0"/>
                          </a:rPr>
                          <m:t>𝑛</m:t>
                        </m:r>
                        <m:r>
                          <a:rPr lang="en-US" sz="2800" b="0" i="1" smtClean="0">
                            <a:latin typeface="Cambria Math" panose="02040503050406030204" pitchFamily="18" charset="0"/>
                          </a:rPr>
                          <m:t>=1</m:t>
                        </m:r>
                      </m:sub>
                      <m:sup>
                        <m:r>
                          <a:rPr lang="en-US" sz="2800" b="0" i="1" smtClean="0">
                            <a:latin typeface="Cambria Math" panose="02040503050406030204" pitchFamily="18" charset="0"/>
                          </a:rPr>
                          <m:t>∞</m:t>
                        </m:r>
                      </m:sup>
                    </m:sSubSup>
                  </m:oMath>
                </a14:m>
                <a:r>
                  <a:rPr lang="en-IL" sz="2800" dirty="0"/>
                  <a:t> such that for all</a:t>
                </a:r>
                <a14:m>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𝑥</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0,1</m:t>
                            </m:r>
                          </m:e>
                        </m:d>
                      </m:e>
                      <m:sup>
                        <m:r>
                          <a:rPr lang="en-US" sz="2800" b="0" i="1" smtClean="0">
                            <a:latin typeface="Cambria Math" panose="02040503050406030204" pitchFamily="18" charset="0"/>
                          </a:rPr>
                          <m:t>𝑛</m:t>
                        </m:r>
                      </m:sup>
                    </m:sSup>
                  </m:oMath>
                </a14:m>
                <a:r>
                  <a:rPr lang="en-IL" sz="2800" dirty="0"/>
                  <a:t>:</a:t>
                </a:r>
              </a:p>
              <a:p>
                <a:pPr lvl="1"/>
                <a:r>
                  <a:rPr lang="en-IL" sz="2800" dirty="0"/>
                  <a:t>If </a:t>
                </a:r>
                <a14:m>
                  <m:oMath xmlns:m="http://schemas.openxmlformats.org/officeDocument/2006/math">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𝐿</m:t>
                    </m:r>
                  </m:oMath>
                </a14:m>
                <a:r>
                  <a:rPr lang="en-IL" sz="2800" dirty="0"/>
                  <a:t>, then </a:t>
                </a:r>
                <a14:m>
                  <m:oMath xmlns:m="http://schemas.openxmlformats.org/officeDocument/2006/math">
                    <m:r>
                      <m:rPr>
                        <m:sty m:val="p"/>
                      </m:rPr>
                      <a:rPr lang="en-US" sz="2800" b="0" i="0" smtClean="0">
                        <a:latin typeface="Cambria Math" panose="02040503050406030204" pitchFamily="18" charset="0"/>
                      </a:rPr>
                      <m:t>Pr</m:t>
                    </m:r>
                    <m:r>
                      <a:rPr lang="en-US" sz="2800" b="0" i="1" smtClean="0">
                        <a:latin typeface="Cambria Math" panose="02040503050406030204" pitchFamily="18" charset="0"/>
                      </a:rPr>
                      <m:t>[</m:t>
                    </m:r>
                    <m:r>
                      <m:rPr>
                        <m:sty m:val="p"/>
                      </m:rPr>
                      <a:rPr lang="en-US" sz="2800" b="0" i="1" smtClean="0">
                        <a:latin typeface="Cambria Math" panose="02040503050406030204" pitchFamily="18" charset="0"/>
                      </a:rPr>
                      <m:t>Measurement</m:t>
                    </m:r>
                    <m:r>
                      <a:rPr lang="en-US" sz="2800" b="0" i="1" smtClean="0">
                        <a:latin typeface="Cambria Math" panose="02040503050406030204" pitchFamily="18" charset="0"/>
                      </a:rPr>
                      <m:t> </m:t>
                    </m:r>
                    <m:r>
                      <m:rPr>
                        <m:sty m:val="p"/>
                      </m:rPr>
                      <a:rPr lang="en-US" sz="2800" b="0" i="1" smtClean="0">
                        <a:latin typeface="Cambria Math" panose="02040503050406030204" pitchFamily="18" charset="0"/>
                      </a:rPr>
                      <m:t>outcome</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𝐶</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 </m:t>
                    </m:r>
                    <m:r>
                      <m:rPr>
                        <m:sty m:val="p"/>
                      </m:rPr>
                      <a:rPr lang="en-US" sz="2800" b="0" i="1" smtClean="0">
                        <a:latin typeface="Cambria Math" panose="02040503050406030204" pitchFamily="18" charset="0"/>
                      </a:rPr>
                      <m:t>is</m:t>
                    </m:r>
                    <m:r>
                      <a:rPr lang="en-US" sz="2800" b="0" i="1" smtClean="0">
                        <a:latin typeface="Cambria Math" panose="02040503050406030204" pitchFamily="18" charset="0"/>
                      </a:rPr>
                      <m:t> 1]≥</m:t>
                    </m:r>
                  </m:oMath>
                </a14:m>
                <a:r>
                  <a:rPr lang="en-IL" sz="2800" dirty="0"/>
                  <a:t>b.</a:t>
                </a:r>
              </a:p>
              <a:p>
                <a:pPr lvl="1"/>
                <a:r>
                  <a:rPr lang="en-IL" sz="2800" dirty="0"/>
                  <a:t> </a:t>
                </a:r>
                <a:r>
                  <a:rPr lang="en-US" sz="2800" dirty="0"/>
                  <a:t>If </a:t>
                </a:r>
                <a14:m>
                  <m:oMath xmlns:m="http://schemas.openxmlformats.org/officeDocument/2006/math">
                    <m:r>
                      <a:rPr lang="en-US" sz="2800" i="1">
                        <a:latin typeface="Cambria Math" panose="02040503050406030204" pitchFamily="18" charset="0"/>
                      </a:rPr>
                      <m:t>𝑥</m:t>
                    </m:r>
                    <m:r>
                      <a:rPr lang="en-US" sz="2800" b="0" i="1" smtClean="0">
                        <a:latin typeface="Cambria Math" panose="02040503050406030204" pitchFamily="18" charset="0"/>
                      </a:rPr>
                      <m:t>∉</m:t>
                    </m:r>
                    <m:r>
                      <a:rPr lang="en-US" sz="2800" i="1">
                        <a:latin typeface="Cambria Math" panose="02040503050406030204" pitchFamily="18" charset="0"/>
                      </a:rPr>
                      <m:t>𝐿</m:t>
                    </m:r>
                  </m:oMath>
                </a14:m>
                <a:r>
                  <a:rPr lang="en-IL" sz="2800" dirty="0"/>
                  <a:t>, then </a:t>
                </a:r>
                <a14:m>
                  <m:oMath xmlns:m="http://schemas.openxmlformats.org/officeDocument/2006/math">
                    <m:r>
                      <a:rPr lang="en-US" sz="2800" i="1" smtClean="0">
                        <a:latin typeface="Cambria Math" panose="02040503050406030204" pitchFamily="18" charset="0"/>
                      </a:rPr>
                      <m:t>𝑃𝑟</m:t>
                    </m:r>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𝑀𝑒𝑎𝑠𝑢𝑟𝑒𝑚𝑒𝑛𝑡𝑜𝑢𝑡𝑐𝑜𝑚𝑒</m:t>
                        </m:r>
                        <m:sSub>
                          <m:sSubPr>
                            <m:ctrlPr>
                              <a:rPr lang="en-US" sz="2800" i="1">
                                <a:latin typeface="Cambria Math" panose="02040503050406030204" pitchFamily="18" charset="0"/>
                              </a:rPr>
                            </m:ctrlPr>
                          </m:sSubPr>
                          <m:e>
                            <m:r>
                              <a:rPr lang="en-US" sz="2800" i="1">
                                <a:latin typeface="Cambria Math" panose="02040503050406030204" pitchFamily="18" charset="0"/>
                              </a:rPr>
                              <m:t>𝐶</m:t>
                            </m:r>
                          </m:e>
                          <m:sub>
                            <m:r>
                              <a:rPr lang="en-US" sz="2800" i="1">
                                <a:latin typeface="Cambria Math" panose="02040503050406030204" pitchFamily="18" charset="0"/>
                              </a:rPr>
                              <m:t>𝑛</m:t>
                            </m:r>
                          </m:sub>
                        </m:sSub>
                        <m:d>
                          <m:dPr>
                            <m:ctrlPr>
                              <a:rPr lang="en-US" sz="2800" i="1">
                                <a:latin typeface="Cambria Math" panose="02040503050406030204" pitchFamily="18" charset="0"/>
                              </a:rPr>
                            </m:ctrlPr>
                          </m:dPr>
                          <m:e>
                            <m:r>
                              <a:rPr lang="en-US" sz="2800" i="1">
                                <a:latin typeface="Cambria Math" panose="02040503050406030204" pitchFamily="18" charset="0"/>
                              </a:rPr>
                              <m:t>𝑥</m:t>
                            </m:r>
                          </m:e>
                        </m:d>
                        <m:r>
                          <a:rPr lang="en-US" sz="2800" i="1">
                            <a:latin typeface="Cambria Math" panose="02040503050406030204" pitchFamily="18" charset="0"/>
                          </a:rPr>
                          <m:t>𝑖𝑠</m:t>
                        </m:r>
                        <m:r>
                          <a:rPr lang="en-US" sz="2800" b="0" i="1" smtClean="0">
                            <a:latin typeface="Cambria Math" panose="02040503050406030204" pitchFamily="18" charset="0"/>
                          </a:rPr>
                          <m:t>1</m:t>
                        </m:r>
                      </m:e>
                    </m:d>
                    <m:r>
                      <a:rPr lang="en-US" sz="2800" b="0" i="1" smtClean="0">
                        <a:latin typeface="Cambria Math" panose="02040503050406030204" pitchFamily="18" charset="0"/>
                      </a:rPr>
                      <m:t>≤</m:t>
                    </m:r>
                    <m:r>
                      <a:rPr lang="en-US" sz="2800" b="0" i="0" smtClean="0">
                        <a:latin typeface="Cambria Math" panose="02040503050406030204" pitchFamily="18" charset="0"/>
                      </a:rPr>
                      <m:t>𝑎</m:t>
                    </m:r>
                    <m:r>
                      <a:rPr lang="en-US" sz="2800" b="0" i="0" smtClean="0">
                        <a:latin typeface="Cambria Math" panose="02040503050406030204" pitchFamily="18" charset="0"/>
                      </a:rPr>
                      <m:t>.</m:t>
                    </m:r>
                  </m:oMath>
                </a14:m>
                <a:endParaRPr lang="en-US" sz="2800" b="0" dirty="0"/>
              </a:p>
              <a:p>
                <a:r>
                  <a:rPr lang="en-IL" sz="2800" dirty="0"/>
                  <a:t>Theorem [See Problem Set]: For all constants c,d</a:t>
                </a:r>
                <a:br>
                  <a:rPr lang="en-IL" sz="2800" dirty="0"/>
                </a:br>
                <a14:m>
                  <m:oMath xmlns:m="http://schemas.openxmlformats.org/officeDocument/2006/math">
                    <m:r>
                      <a:rPr lang="en-US" sz="2800" i="1" smtClean="0">
                        <a:latin typeface="Cambria Math" panose="02040503050406030204" pitchFamily="18" charset="0"/>
                      </a:rPr>
                      <m:t>ℬ𝒬𝒫</m:t>
                    </m:r>
                    <m:d>
                      <m:dPr>
                        <m:ctrlPr>
                          <a:rPr lang="en-US" sz="2800" i="1">
                            <a:latin typeface="Cambria Math" panose="02040503050406030204" pitchFamily="18" charset="0"/>
                          </a:rPr>
                        </m:ctrlPr>
                      </m:dPr>
                      <m:e>
                        <m:r>
                          <a:rPr lang="en-US" sz="2800" b="0" i="1" smtClean="0">
                            <a:latin typeface="Cambria Math" panose="02040503050406030204" pitchFamily="18" charset="0"/>
                          </a:rPr>
                          <m:t>1</m:t>
                        </m:r>
                        <m:r>
                          <m:rPr>
                            <m:lit/>
                          </m:rPr>
                          <a:rPr lang="en-US" sz="2800" b="0" i="1" smtClean="0">
                            <a:latin typeface="Cambria Math" panose="02040503050406030204" pitchFamily="18" charset="0"/>
                          </a:rPr>
                          <m:t>/</m:t>
                        </m:r>
                        <m:r>
                          <a:rPr lang="en-US" sz="2800" b="0" i="1" smtClean="0">
                            <a:latin typeface="Cambria Math" panose="02040503050406030204" pitchFamily="18" charset="0"/>
                          </a:rPr>
                          <m:t>2–1</m:t>
                        </m:r>
                        <m:r>
                          <m:rPr>
                            <m:lit/>
                          </m:rP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𝑛</m:t>
                            </m:r>
                          </m:e>
                          <m:sup>
                            <m:r>
                              <a:rPr lang="en-US" sz="2800" b="0" i="1" smtClean="0">
                                <a:latin typeface="Cambria Math" panose="02040503050406030204" pitchFamily="18" charset="0"/>
                              </a:rPr>
                              <m:t>𝑐</m:t>
                            </m:r>
                          </m:sup>
                        </m:sSup>
                        <m:r>
                          <a:rPr lang="en-US" sz="2800" i="1">
                            <a:latin typeface="Cambria Math" panose="02040503050406030204" pitchFamily="18" charset="0"/>
                          </a:rPr>
                          <m:t>,1</m:t>
                        </m:r>
                        <m:r>
                          <m:rPr>
                            <m:lit/>
                          </m:rPr>
                          <a:rPr lang="en-US" sz="2800" i="1">
                            <a:latin typeface="Cambria Math" panose="02040503050406030204" pitchFamily="18" charset="0"/>
                          </a:rPr>
                          <m:t>/</m:t>
                        </m:r>
                        <m:r>
                          <a:rPr lang="en-US" sz="2800" i="1">
                            <a:latin typeface="Cambria Math" panose="02040503050406030204" pitchFamily="18" charset="0"/>
                          </a:rPr>
                          <m:t>2</m:t>
                        </m:r>
                        <m:r>
                          <a:rPr lang="en-US" sz="2800" b="0" i="1" smtClean="0">
                            <a:latin typeface="Cambria Math" panose="02040503050406030204" pitchFamily="18" charset="0"/>
                          </a:rPr>
                          <m:t>+</m:t>
                        </m:r>
                        <m:r>
                          <a:rPr lang="en-US" sz="2800" i="1">
                            <a:latin typeface="Cambria Math" panose="02040503050406030204" pitchFamily="18" charset="0"/>
                          </a:rPr>
                          <m:t>1</m:t>
                        </m:r>
                        <m:r>
                          <m:rPr>
                            <m:lit/>
                          </m:rP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𝑛</m:t>
                            </m:r>
                          </m:e>
                          <m:sup>
                            <m:r>
                              <a:rPr lang="en-US" sz="2800" i="1">
                                <a:latin typeface="Cambria Math" panose="02040503050406030204" pitchFamily="18" charset="0"/>
                              </a:rPr>
                              <m:t>𝑐</m:t>
                            </m:r>
                          </m:sup>
                        </m:sSup>
                      </m:e>
                    </m:d>
                    <m:r>
                      <a:rPr lang="en-US" sz="2800" b="0" i="1" smtClean="0">
                        <a:latin typeface="Cambria Math" panose="02040503050406030204" pitchFamily="18" charset="0"/>
                      </a:rPr>
                      <m:t>=</m:t>
                    </m:r>
                    <m:r>
                      <a:rPr lang="en-US" sz="2800" i="1">
                        <a:latin typeface="Cambria Math" panose="02040503050406030204" pitchFamily="18" charset="0"/>
                      </a:rPr>
                      <m:t>ℬ𝒬𝒫</m:t>
                    </m:r>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2</m:t>
                            </m:r>
                          </m:e>
                          <m: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𝑛</m:t>
                                </m:r>
                              </m:e>
                              <m:sup>
                                <m:r>
                                  <a:rPr lang="en-US" sz="2800" i="1">
                                    <a:latin typeface="Cambria Math" panose="02040503050406030204" pitchFamily="18" charset="0"/>
                                  </a:rPr>
                                  <m:t>𝑑</m:t>
                                </m:r>
                              </m:sup>
                            </m:sSup>
                          </m:sup>
                        </m:sSup>
                        <m:r>
                          <a:rPr lang="en-US" sz="2800" b="0" i="1" smtClean="0">
                            <a:latin typeface="Cambria Math" panose="02040503050406030204" pitchFamily="18" charset="0"/>
                          </a:rPr>
                          <m:t>,</m:t>
                        </m:r>
                        <m:r>
                          <a:rPr lang="en-US" sz="2800" i="1">
                            <a:latin typeface="Cambria Math" panose="02040503050406030204" pitchFamily="18" charset="0"/>
                          </a:rPr>
                          <m:t>1</m:t>
                        </m:r>
                        <m:r>
                          <a:rPr lang="en-US" sz="2800" b="0" i="1" smtClean="0">
                            <a:latin typeface="Cambria Math" panose="02040503050406030204" pitchFamily="18" charset="0"/>
                          </a:rPr>
                          <m:t>−</m:t>
                        </m:r>
                        <m:sSup>
                          <m:sSupPr>
                            <m:ctrlPr>
                              <a:rPr lang="en-US" sz="2800" i="1">
                                <a:latin typeface="Cambria Math" panose="02040503050406030204" pitchFamily="18" charset="0"/>
                              </a:rPr>
                            </m:ctrlPr>
                          </m:sSupPr>
                          <m:e>
                            <m:r>
                              <a:rPr lang="en-US" sz="2800" b="0" i="1" smtClean="0">
                                <a:latin typeface="Cambria Math" panose="02040503050406030204" pitchFamily="18" charset="0"/>
                              </a:rPr>
                              <m:t>2</m:t>
                            </m:r>
                          </m:e>
                          <m: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𝑛</m:t>
                                </m:r>
                              </m:e>
                              <m:sup>
                                <m:r>
                                  <a:rPr lang="en-US" sz="2800" b="0" i="1" smtClean="0">
                                    <a:latin typeface="Cambria Math" panose="02040503050406030204" pitchFamily="18" charset="0"/>
                                  </a:rPr>
                                  <m:t>𝑑</m:t>
                                </m:r>
                              </m:sup>
                            </m:sSup>
                          </m:sup>
                        </m:sSup>
                      </m:e>
                    </m:d>
                  </m:oMath>
                </a14:m>
                <a:endParaRPr lang="en-IL" sz="2800" dirty="0"/>
              </a:p>
              <a:p>
                <a:r>
                  <a:rPr lang="en-IL" sz="2800" dirty="0"/>
                  <a:t>Proof idea: Run the computation many times, and use majority vote. </a:t>
                </a:r>
              </a:p>
            </p:txBody>
          </p:sp>
        </mc:Choice>
        <mc:Fallback xmlns="">
          <p:sp>
            <p:nvSpPr>
              <p:cNvPr id="3" name="Content Placeholder 2">
                <a:extLst>
                  <a:ext uri="{FF2B5EF4-FFF2-40B4-BE49-F238E27FC236}">
                    <a16:creationId xmlns:a16="http://schemas.microsoft.com/office/drawing/2014/main" id="{27703B25-80C2-8F6C-45C9-BF911A5B01F2}"/>
                  </a:ext>
                </a:extLst>
              </p:cNvPr>
              <p:cNvSpPr>
                <a:spLocks noGrp="1" noRot="1" noChangeAspect="1" noMove="1" noResize="1" noEditPoints="1" noAdjustHandles="1" noChangeArrowheads="1" noChangeShapeType="1" noTextEdit="1"/>
              </p:cNvSpPr>
              <p:nvPr>
                <p:ph idx="1"/>
              </p:nvPr>
            </p:nvSpPr>
            <p:spPr>
              <a:xfrm>
                <a:off x="2125980" y="2133600"/>
                <a:ext cx="9932670" cy="3777622"/>
              </a:xfrm>
              <a:blipFill>
                <a:blip r:embed="rId3"/>
                <a:stretch>
                  <a:fillRect l="-1149" t="-2685" r="-1660" b="-20805"/>
                </a:stretch>
              </a:blipFill>
            </p:spPr>
            <p:txBody>
              <a:bodyPr/>
              <a:lstStyle/>
              <a:p>
                <a:r>
                  <a:rPr lang="en-IL">
                    <a:noFill/>
                  </a:rPr>
                  <a:t> </a:t>
                </a:r>
              </a:p>
            </p:txBody>
          </p:sp>
        </mc:Fallback>
      </mc:AlternateContent>
    </p:spTree>
    <p:extLst>
      <p:ext uri="{BB962C8B-B14F-4D97-AF65-F5344CB8AC3E}">
        <p14:creationId xmlns:p14="http://schemas.microsoft.com/office/powerpoint/2010/main" val="3074817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01E6-C98F-6F49-8683-D0EE2BF4E832}"/>
              </a:ext>
            </a:extLst>
          </p:cNvPr>
          <p:cNvSpPr>
            <a:spLocks noGrp="1"/>
          </p:cNvSpPr>
          <p:nvPr>
            <p:ph type="title"/>
          </p:nvPr>
        </p:nvSpPr>
        <p:spPr/>
        <p:txBody>
          <a:bodyPr/>
          <a:lstStyle/>
          <a:p>
            <a:r>
              <a:rPr lang="en-US"/>
              <a:t>Probabilistic Bit vs. Qubit</a:t>
            </a:r>
          </a:p>
        </p:txBody>
      </p:sp>
      <mc:AlternateContent xmlns:mc="http://schemas.openxmlformats.org/markup-compatibility/2006">
        <mc:Choice xmlns:a14="http://schemas.microsoft.com/office/drawing/2010/main" Requires="a14">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extLst>
                  <p:ext uri="{D42A27DB-BD31-4B8C-83A1-F6EECF244321}">
                    <p14:modId xmlns:p14="http://schemas.microsoft.com/office/powerpoint/2010/main" val="3347444848"/>
                  </p:ext>
                </p:extLst>
              </p:nvPr>
            </p:nvGraphicFramePr>
            <p:xfrm>
              <a:off x="212034" y="1456553"/>
              <a:ext cx="11767931" cy="1569406"/>
            </p:xfrm>
            <a:graphic>
              <a:graphicData uri="http://schemas.openxmlformats.org/drawingml/2006/table">
                <a:tbl>
                  <a:tblPr firstRow="1" bandRow="1">
                    <a:tableStyleId>{5C22544A-7EE6-4342-B048-85BDC9FD1C3A}</a:tableStyleId>
                  </a:tblPr>
                  <a:tblGrid>
                    <a:gridCol w="2504661">
                      <a:extLst>
                        <a:ext uri="{9D8B030D-6E8A-4147-A177-3AD203B41FA5}">
                          <a16:colId xmlns:a16="http://schemas.microsoft.com/office/drawing/2014/main" val="1579898335"/>
                        </a:ext>
                      </a:extLst>
                    </a:gridCol>
                    <a:gridCol w="4432852">
                      <a:extLst>
                        <a:ext uri="{9D8B030D-6E8A-4147-A177-3AD203B41FA5}">
                          <a16:colId xmlns:a16="http://schemas.microsoft.com/office/drawing/2014/main" val="3377437204"/>
                        </a:ext>
                      </a:extLst>
                    </a:gridCol>
                    <a:gridCol w="4830418">
                      <a:extLst>
                        <a:ext uri="{9D8B030D-6E8A-4147-A177-3AD203B41FA5}">
                          <a16:colId xmlns:a16="http://schemas.microsoft.com/office/drawing/2014/main" val="3657164943"/>
                        </a:ext>
                      </a:extLst>
                    </a:gridCol>
                  </a:tblGrid>
                  <a:tr h="501463">
                    <a:tc>
                      <a:txBody>
                        <a:bodyPr/>
                        <a:lstStyle/>
                        <a:p>
                          <a:endParaRPr lang="en-US" sz="2400"/>
                        </a:p>
                      </a:txBody>
                      <a:tcPr/>
                    </a:tc>
                    <a:tc>
                      <a:txBody>
                        <a:bodyPr/>
                        <a:lstStyle/>
                        <a:p>
                          <a:r>
                            <a:rPr lang="en-US" sz="2400"/>
                            <a:t>Probabilistic Bit</a:t>
                          </a:r>
                        </a:p>
                      </a:txBody>
                      <a:tcPr/>
                    </a:tc>
                    <a:tc>
                      <a:txBody>
                        <a:bodyPr/>
                        <a:lstStyle/>
                        <a:p>
                          <a:r>
                            <a:rPr lang="en-US" sz="2400"/>
                            <a:t>Qubit</a:t>
                          </a:r>
                        </a:p>
                      </a:txBody>
                      <a:tcPr/>
                    </a:tc>
                    <a:extLst>
                      <a:ext uri="{0D108BD9-81ED-4DB2-BD59-A6C34878D82A}">
                        <a16:rowId xmlns:a16="http://schemas.microsoft.com/office/drawing/2014/main" val="1460483204"/>
                      </a:ext>
                    </a:extLst>
                  </a:tr>
                  <a:tr h="501463">
                    <a:tc>
                      <a:txBody>
                        <a:bodyPr/>
                        <a:lstStyle/>
                        <a:p>
                          <a:r>
                            <a:rPr lang="en-US" sz="2400"/>
                            <a:t>Description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𝑝</m:t>
                                            </m:r>
                                          </m:e>
                                          <m:sub>
                                            <m:r>
                                              <a:rPr lang="en-US" sz="2400" b="0" i="1" smtClean="0">
                                                <a:latin typeface="Cambria Math" panose="02040503050406030204" pitchFamily="18" charset="0"/>
                                              </a:rPr>
                                              <m:t>0</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1</m:t>
                                            </m:r>
                                          </m:sub>
                                        </m:sSub>
                                      </m:e>
                                    </m:mr>
                                  </m:m>
                                </m:e>
                              </m:d>
                            </m:oMath>
                          </a14:m>
                          <a:r>
                            <a:rPr lang="he-IL" sz="2400"/>
                            <a:t> </a:t>
                          </a:r>
                          <a:r>
                            <a:rPr lang="en-US" sz="2400"/>
                            <a:t> </a:t>
                          </a:r>
                          <a:r>
                            <a:rPr lang="en-US" sz="2400" err="1"/>
                            <a:t>s.t.</a:t>
                          </a:r>
                          <a:r>
                            <a:rPr lang="en-US" sz="240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ℝ</m:t>
                                  </m:r>
                                </m:e>
                                <m:sup>
                                  <m:r>
                                    <a:rPr lang="en-US" sz="2400" b="0" i="1" smtClean="0">
                                      <a:latin typeface="Cambria Math" panose="02040503050406030204" pitchFamily="18" charset="0"/>
                                    </a:rPr>
                                    <m:t>≥0</m:t>
                                  </m:r>
                                </m:sup>
                              </m:sSup>
                            </m:oMath>
                          </a14:m>
                          <a:r>
                            <a:rPr lang="en-US" sz="2400"/>
                            <a:t>,</a:t>
                          </a:r>
                          <a:br>
                            <a:rPr lang="en-US" sz="2400"/>
                          </a:b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rPr>
                                      <m:t>0</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rPr>
                                      <m:t>1</m:t>
                                    </m:r>
                                  </m:sub>
                                </m:sSub>
                                <m:r>
                                  <a:rPr lang="en-US" sz="2400" i="1">
                                    <a:latin typeface="Cambria Math" charset="0"/>
                                  </a:rPr>
                                  <m:t>=1</m:t>
                                </m:r>
                              </m:oMath>
                            </m:oMathPara>
                          </a14:m>
                          <a:endParaRPr lang="en-US" sz="2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0</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1</m:t>
                                            </m:r>
                                          </m:sub>
                                        </m:sSub>
                                      </m:e>
                                    </m:mr>
                                  </m:m>
                                </m:e>
                              </m:d>
                            </m:oMath>
                          </a14:m>
                          <a:r>
                            <a:rPr lang="en-US" sz="2400" dirty="0"/>
                            <a:t> </a:t>
                          </a:r>
                          <a:r>
                            <a:rPr lang="he-IL" sz="2400" dirty="0"/>
                            <a:t> </a:t>
                          </a:r>
                          <a:r>
                            <a:rPr lang="en-US" sz="2400" dirty="0" err="1"/>
                            <a:t>s.t.</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ℂ</m:t>
                              </m:r>
                            </m:oMath>
                          </a14:m>
                          <a:r>
                            <a:rPr lang="en-US" sz="2400" dirty="0"/>
                            <a:t>,  </a:t>
                          </a:r>
                          <a:br>
                            <a:rPr lang="en-US" sz="2400" dirty="0"/>
                          </a:b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𝑎</m:t>
                                    </m:r>
                                  </m:e>
                                  <m:sub>
                                    <m:r>
                                      <a:rPr lang="en-US" sz="2400" b="0" i="1" smtClean="0">
                                        <a:latin typeface="Cambria Math" panose="02040503050406030204" pitchFamily="18" charset="0"/>
                                      </a:rPr>
                                      <m:t>0</m:t>
                                    </m:r>
                                  </m:sub>
                                </m:s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e>
                                  <m:sup>
                                    <m:r>
                                      <a:rPr lang="en-US" sz="2400" b="0" i="1" smtClean="0">
                                        <a:latin typeface="Cambria Math" panose="02040503050406030204" pitchFamily="18" charset="0"/>
                                      </a:rPr>
                                      <m:t>2</m:t>
                                    </m:r>
                                  </m:sup>
                                </m:sSup>
                                <m:r>
                                  <a:rPr lang="en-US" sz="2400" i="1">
                                    <a:latin typeface="Cambria Math"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rPr>
                                              <m:t>𝑎</m:t>
                                            </m:r>
                                          </m:e>
                                          <m:sub>
                                            <m:r>
                                              <a:rPr lang="en-US" sz="2400" i="1">
                                                <a:latin typeface="Cambria Math" charset="0"/>
                                              </a:rPr>
                                              <m:t>1</m:t>
                                            </m:r>
                                          </m:sub>
                                        </m:sSub>
                                      </m:e>
                                    </m:d>
                                  </m:e>
                                  <m:sup>
                                    <m:r>
                                      <a:rPr lang="en-US" sz="2400" b="0" i="1" smtClean="0">
                                        <a:latin typeface="Cambria Math" panose="02040503050406030204" pitchFamily="18" charset="0"/>
                                      </a:rPr>
                                      <m:t>2</m:t>
                                    </m:r>
                                  </m:sup>
                                </m:sSup>
                                <m:r>
                                  <a:rPr lang="en-US" sz="2400" i="1">
                                    <a:latin typeface="Cambria Math" charset="0"/>
                                  </a:rPr>
                                  <m:t>=1</m:t>
                                </m:r>
                              </m:oMath>
                            </m:oMathPara>
                          </a14:m>
                          <a:endParaRPr lang="en-US" sz="2400" dirty="0"/>
                        </a:p>
                      </a:txBody>
                      <a:tcPr/>
                    </a:tc>
                    <a:extLst>
                      <a:ext uri="{0D108BD9-81ED-4DB2-BD59-A6C34878D82A}">
                        <a16:rowId xmlns:a16="http://schemas.microsoft.com/office/drawing/2014/main" val="608270223"/>
                      </a:ext>
                    </a:extLst>
                  </a:tr>
                </a:tbl>
              </a:graphicData>
            </a:graphic>
          </p:graphicFrame>
        </mc:Choice>
        <mc:Fallback>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extLst>
                  <p:ext uri="{D42A27DB-BD31-4B8C-83A1-F6EECF244321}">
                    <p14:modId xmlns:p14="http://schemas.microsoft.com/office/powerpoint/2010/main" val="3347444848"/>
                  </p:ext>
                </p:extLst>
              </p:nvPr>
            </p:nvGraphicFramePr>
            <p:xfrm>
              <a:off x="212034" y="1456553"/>
              <a:ext cx="11767931" cy="1569406"/>
            </p:xfrm>
            <a:graphic>
              <a:graphicData uri="http://schemas.openxmlformats.org/drawingml/2006/table">
                <a:tbl>
                  <a:tblPr firstRow="1" bandRow="1">
                    <a:tableStyleId>{5C22544A-7EE6-4342-B048-85BDC9FD1C3A}</a:tableStyleId>
                  </a:tblPr>
                  <a:tblGrid>
                    <a:gridCol w="2504661">
                      <a:extLst>
                        <a:ext uri="{9D8B030D-6E8A-4147-A177-3AD203B41FA5}">
                          <a16:colId xmlns:a16="http://schemas.microsoft.com/office/drawing/2014/main" val="1579898335"/>
                        </a:ext>
                      </a:extLst>
                    </a:gridCol>
                    <a:gridCol w="4432852">
                      <a:extLst>
                        <a:ext uri="{9D8B030D-6E8A-4147-A177-3AD203B41FA5}">
                          <a16:colId xmlns:a16="http://schemas.microsoft.com/office/drawing/2014/main" val="3377437204"/>
                        </a:ext>
                      </a:extLst>
                    </a:gridCol>
                    <a:gridCol w="4830418">
                      <a:extLst>
                        <a:ext uri="{9D8B030D-6E8A-4147-A177-3AD203B41FA5}">
                          <a16:colId xmlns:a16="http://schemas.microsoft.com/office/drawing/2014/main" val="3657164943"/>
                        </a:ext>
                      </a:extLst>
                    </a:gridCol>
                  </a:tblGrid>
                  <a:tr h="501463">
                    <a:tc>
                      <a:txBody>
                        <a:bodyPr/>
                        <a:lstStyle/>
                        <a:p>
                          <a:endParaRPr lang="en-US" sz="2400"/>
                        </a:p>
                      </a:txBody>
                      <a:tcPr/>
                    </a:tc>
                    <a:tc>
                      <a:txBody>
                        <a:bodyPr/>
                        <a:lstStyle/>
                        <a:p>
                          <a:r>
                            <a:rPr lang="en-US" sz="2400"/>
                            <a:t>Probabilistic Bit</a:t>
                          </a:r>
                        </a:p>
                      </a:txBody>
                      <a:tcPr/>
                    </a:tc>
                    <a:tc>
                      <a:txBody>
                        <a:bodyPr/>
                        <a:lstStyle/>
                        <a:p>
                          <a:r>
                            <a:rPr lang="en-US" sz="2400"/>
                            <a:t>Qubit</a:t>
                          </a:r>
                        </a:p>
                      </a:txBody>
                      <a:tcPr/>
                    </a:tc>
                    <a:extLst>
                      <a:ext uri="{0D108BD9-81ED-4DB2-BD59-A6C34878D82A}">
                        <a16:rowId xmlns:a16="http://schemas.microsoft.com/office/drawing/2014/main" val="1460483204"/>
                      </a:ext>
                    </a:extLst>
                  </a:tr>
                  <a:tr h="1067943">
                    <a:tc>
                      <a:txBody>
                        <a:bodyPr/>
                        <a:lstStyle/>
                        <a:p>
                          <a:r>
                            <a:rPr lang="en-US" sz="2400"/>
                            <a:t>Description</a:t>
                          </a:r>
                        </a:p>
                      </a:txBody>
                      <a:tcPr/>
                    </a:tc>
                    <a:tc>
                      <a:txBody>
                        <a:bodyPr/>
                        <a:lstStyle/>
                        <a:p>
                          <a:endParaRPr lang="en-US"/>
                        </a:p>
                      </a:txBody>
                      <a:tcPr>
                        <a:blipFill>
                          <a:blip r:embed="rId3"/>
                          <a:stretch>
                            <a:fillRect l="-57020" t="-51765" r="-109742" b="-7059"/>
                          </a:stretch>
                        </a:blipFill>
                      </a:tcPr>
                    </a:tc>
                    <a:tc>
                      <a:txBody>
                        <a:bodyPr/>
                        <a:lstStyle/>
                        <a:p>
                          <a:endParaRPr lang="en-US"/>
                        </a:p>
                      </a:txBody>
                      <a:tcPr>
                        <a:blipFill>
                          <a:blip r:embed="rId3"/>
                          <a:stretch>
                            <a:fillRect l="-143832" t="-51765" r="-525" b="-7059"/>
                          </a:stretch>
                        </a:blipFill>
                      </a:tcPr>
                    </a:tc>
                    <a:extLst>
                      <a:ext uri="{0D108BD9-81ED-4DB2-BD59-A6C34878D82A}">
                        <a16:rowId xmlns:a16="http://schemas.microsoft.com/office/drawing/2014/main" val="608270223"/>
                      </a:ext>
                    </a:extLst>
                  </a:tr>
                </a:tbl>
              </a:graphicData>
            </a:graphic>
          </p:graphicFrame>
        </mc:Fallback>
      </mc:AlternateContent>
      <p:grpSp>
        <p:nvGrpSpPr>
          <p:cNvPr id="3" name="Group 2">
            <a:extLst>
              <a:ext uri="{FF2B5EF4-FFF2-40B4-BE49-F238E27FC236}">
                <a16:creationId xmlns:a16="http://schemas.microsoft.com/office/drawing/2014/main" id="{9381B28F-3E25-974E-8F53-3F6AE485C741}"/>
              </a:ext>
            </a:extLst>
          </p:cNvPr>
          <p:cNvGrpSpPr/>
          <p:nvPr/>
        </p:nvGrpSpPr>
        <p:grpSpPr>
          <a:xfrm>
            <a:off x="2592925" y="3639387"/>
            <a:ext cx="8380783" cy="3065929"/>
            <a:chOff x="2592925" y="3639387"/>
            <a:chExt cx="8380783" cy="3065929"/>
          </a:xfrm>
        </p:grpSpPr>
        <p:pic>
          <p:nvPicPr>
            <p:cNvPr id="6" name="Picture 5">
              <a:extLst>
                <a:ext uri="{FF2B5EF4-FFF2-40B4-BE49-F238E27FC236}">
                  <a16:creationId xmlns:a16="http://schemas.microsoft.com/office/drawing/2014/main" id="{84892234-7F6B-0340-B8B8-AC4E9D9D83EF}"/>
                </a:ext>
              </a:extLst>
            </p:cNvPr>
            <p:cNvPicPr>
              <a:picLocks noChangeAspect="1"/>
            </p:cNvPicPr>
            <p:nvPr/>
          </p:nvPicPr>
          <p:blipFill>
            <a:blip r:embed="rId4"/>
            <a:stretch>
              <a:fillRect/>
            </a:stretch>
          </p:blipFill>
          <p:spPr>
            <a:xfrm>
              <a:off x="2592925" y="3639387"/>
              <a:ext cx="3380251" cy="2544475"/>
            </a:xfrm>
            <a:prstGeom prst="rect">
              <a:avLst/>
            </a:prstGeom>
          </p:spPr>
        </p:pic>
        <p:pic>
          <p:nvPicPr>
            <p:cNvPr id="7" name="Picture 6">
              <a:extLst>
                <a:ext uri="{FF2B5EF4-FFF2-40B4-BE49-F238E27FC236}">
                  <a16:creationId xmlns:a16="http://schemas.microsoft.com/office/drawing/2014/main" id="{CAE44416-F4FF-1A47-BCD8-55BAA74F10FC}"/>
                </a:ext>
              </a:extLst>
            </p:cNvPr>
            <p:cNvPicPr>
              <a:picLocks noChangeAspect="1"/>
            </p:cNvPicPr>
            <p:nvPr/>
          </p:nvPicPr>
          <p:blipFill>
            <a:blip r:embed="rId5"/>
            <a:stretch>
              <a:fillRect/>
            </a:stretch>
          </p:blipFill>
          <p:spPr>
            <a:xfrm>
              <a:off x="7907779" y="3639387"/>
              <a:ext cx="3065929" cy="3065929"/>
            </a:xfrm>
            <a:prstGeom prst="rect">
              <a:avLst/>
            </a:prstGeom>
          </p:spPr>
        </p:pic>
      </p:grpSp>
    </p:spTree>
    <p:extLst>
      <p:ext uri="{BB962C8B-B14F-4D97-AF65-F5344CB8AC3E}">
        <p14:creationId xmlns:p14="http://schemas.microsoft.com/office/powerpoint/2010/main" val="18723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152F3F2C-8558-78AD-A627-DE83F6988797}"/>
                  </a:ext>
                </a:extLst>
              </p:cNvPr>
              <p:cNvSpPr>
                <a:spLocks noGrp="1"/>
              </p:cNvSpPr>
              <p:nvPr>
                <p:ph type="title"/>
              </p:nvPr>
            </p:nvSpPr>
            <p:spPr/>
            <p: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𝒫</m:t>
                      </m:r>
                      <m:r>
                        <a:rPr lang="en-US" b="0" i="1" smtClean="0">
                          <a:latin typeface="Cambria Math" panose="02040503050406030204" pitchFamily="18" charset="0"/>
                        </a:rPr>
                        <m:t>⊆</m:t>
                      </m:r>
                      <m:r>
                        <a:rPr lang="en-US" i="1">
                          <a:latin typeface="Cambria Math" panose="02040503050406030204" pitchFamily="18" charset="0"/>
                        </a:rPr>
                        <m:t>ℬ𝒬𝒫</m:t>
                      </m:r>
                    </m:oMath>
                  </m:oMathPara>
                </a14:m>
                <a:endParaRPr lang="en-IL"/>
              </a:p>
            </p:txBody>
          </p:sp>
        </mc:Choice>
        <mc:Fallback xmlns="">
          <p:sp>
            <p:nvSpPr>
              <p:cNvPr id="4" name="Title 1">
                <a:extLst>
                  <a:ext uri="{FF2B5EF4-FFF2-40B4-BE49-F238E27FC236}">
                    <a16:creationId xmlns:a16="http://schemas.microsoft.com/office/drawing/2014/main" id="{152F3F2C-8558-78AD-A627-DE83F6988797}"/>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IL">
                    <a:noFill/>
                  </a:rPr>
                  <a:t> </a:t>
                </a:r>
              </a:p>
            </p:txBody>
          </p:sp>
        </mc:Fallback>
      </mc:AlternateContent>
      <p:sp>
        <p:nvSpPr>
          <p:cNvPr id="3" name="Content Placeholder 2">
            <a:extLst>
              <a:ext uri="{FF2B5EF4-FFF2-40B4-BE49-F238E27FC236}">
                <a16:creationId xmlns:a16="http://schemas.microsoft.com/office/drawing/2014/main" id="{68871B7F-6C95-957D-3059-112CB3E1E3D8}"/>
              </a:ext>
            </a:extLst>
          </p:cNvPr>
          <p:cNvSpPr>
            <a:spLocks noGrp="1"/>
          </p:cNvSpPr>
          <p:nvPr>
            <p:ph idx="1"/>
          </p:nvPr>
        </p:nvSpPr>
        <p:spPr>
          <a:xfrm>
            <a:off x="1371600" y="1606378"/>
            <a:ext cx="10820400" cy="4261022"/>
          </a:xfrm>
        </p:spPr>
        <p:txBody>
          <a:bodyPr>
            <a:normAutofit/>
          </a:bodyPr>
          <a:lstStyle/>
          <a:p>
            <a:r>
              <a:rPr lang="en-IL" sz="2800" dirty="0"/>
              <a:t>Fact: AND and OR gates are universal for classical circuits, i.e., every circuit that can be computed with AND and OR with a small multiplicative gate complexity overhead.</a:t>
            </a:r>
          </a:p>
          <a:p>
            <a:r>
              <a:rPr lang="en-IL" sz="2800" dirty="0"/>
              <a:t>Suppose a function f can be computed via a classical circuit, that uses AND and NOT gates. Then, we can keep the NOT gate (since X is unitary), and replace the AND gates with Toffoli gates</a:t>
            </a:r>
            <a:r>
              <a:rPr lang="he-IL" sz="2800" dirty="0"/>
              <a:t> </a:t>
            </a:r>
            <a:r>
              <a:rPr lang="en-US" sz="2800" dirty="0"/>
              <a:t>(and enough ancilla qubits to “store” the result)</a:t>
            </a:r>
            <a:r>
              <a:rPr lang="en-IL" sz="2800" dirty="0"/>
              <a:t>.</a:t>
            </a:r>
          </a:p>
        </p:txBody>
      </p:sp>
      <p:pic>
        <p:nvPicPr>
          <p:cNvPr id="8" name="Picture 7">
            <a:extLst>
              <a:ext uri="{FF2B5EF4-FFF2-40B4-BE49-F238E27FC236}">
                <a16:creationId xmlns:a16="http://schemas.microsoft.com/office/drawing/2014/main" id="{D52533AC-1A60-80E7-C98F-BE8FEE683BD0}"/>
              </a:ext>
            </a:extLst>
          </p:cNvPr>
          <p:cNvPicPr>
            <a:picLocks noChangeAspect="1"/>
          </p:cNvPicPr>
          <p:nvPr/>
        </p:nvPicPr>
        <p:blipFill>
          <a:blip r:embed="rId3"/>
          <a:stretch>
            <a:fillRect/>
          </a:stretch>
        </p:blipFill>
        <p:spPr>
          <a:xfrm>
            <a:off x="1759807" y="4794421"/>
            <a:ext cx="4162423" cy="2171699"/>
          </a:xfrm>
          <a:prstGeom prst="rect">
            <a:avLst/>
          </a:prstGeom>
        </p:spPr>
      </p:pic>
      <p:pic>
        <p:nvPicPr>
          <p:cNvPr id="9" name="Picture 8">
            <a:extLst>
              <a:ext uri="{FF2B5EF4-FFF2-40B4-BE49-F238E27FC236}">
                <a16:creationId xmlns:a16="http://schemas.microsoft.com/office/drawing/2014/main" id="{A6E0E3C9-E402-5F30-3070-5FD7499065C4}"/>
              </a:ext>
            </a:extLst>
          </p:cNvPr>
          <p:cNvPicPr>
            <a:picLocks noChangeAspect="1"/>
          </p:cNvPicPr>
          <p:nvPr/>
        </p:nvPicPr>
        <p:blipFill>
          <a:blip r:embed="rId4"/>
          <a:stretch>
            <a:fillRect/>
          </a:stretch>
        </p:blipFill>
        <p:spPr>
          <a:xfrm>
            <a:off x="7036487" y="4813472"/>
            <a:ext cx="4029794" cy="2044528"/>
          </a:xfrm>
          <a:prstGeom prst="rect">
            <a:avLst/>
          </a:prstGeom>
        </p:spPr>
      </p:pic>
    </p:spTree>
    <p:extLst>
      <p:ext uri="{BB962C8B-B14F-4D97-AF65-F5344CB8AC3E}">
        <p14:creationId xmlns:p14="http://schemas.microsoft.com/office/powerpoint/2010/main" val="1244031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3ED5-EC8B-1DF3-D560-C534F1BEBA8E}"/>
              </a:ext>
            </a:extLst>
          </p:cNvPr>
          <p:cNvSpPr>
            <a:spLocks noGrp="1"/>
          </p:cNvSpPr>
          <p:nvPr>
            <p:ph type="title"/>
          </p:nvPr>
        </p:nvSpPr>
        <p:spPr/>
        <p:txBody>
          <a:bodyPr/>
          <a:lstStyle/>
          <a:p>
            <a:r>
              <a:rPr lang="en-IL" dirty="0"/>
              <a:t>Clean Computation: Motivation</a:t>
            </a:r>
          </a:p>
        </p:txBody>
      </p:sp>
      <p:sp>
        <p:nvSpPr>
          <p:cNvPr id="3" name="Content Placeholder 2">
            <a:extLst>
              <a:ext uri="{FF2B5EF4-FFF2-40B4-BE49-F238E27FC236}">
                <a16:creationId xmlns:a16="http://schemas.microsoft.com/office/drawing/2014/main" id="{6A657B82-4C99-B848-9E25-D2FB8D34B8B1}"/>
              </a:ext>
            </a:extLst>
          </p:cNvPr>
          <p:cNvSpPr>
            <a:spLocks noGrp="1"/>
          </p:cNvSpPr>
          <p:nvPr>
            <p:ph idx="1"/>
          </p:nvPr>
        </p:nvSpPr>
        <p:spPr>
          <a:xfrm>
            <a:off x="1371600" y="1556951"/>
            <a:ext cx="9601200" cy="5189838"/>
          </a:xfrm>
        </p:spPr>
        <p:txBody>
          <a:bodyPr>
            <a:normAutofit/>
          </a:bodyPr>
          <a:lstStyle/>
          <a:p>
            <a:r>
              <a:rPr lang="en-IL" sz="2800" dirty="0"/>
              <a:t>In many cases, we want to compute a function f as a subroutine, inside a quantum circuit.</a:t>
            </a:r>
            <a:endParaRPr lang="he-IL" sz="2800" dirty="0"/>
          </a:p>
          <a:p>
            <a:endParaRPr lang="he-IL" sz="2800" dirty="0"/>
          </a:p>
          <a:p>
            <a:endParaRPr lang="he-IL" sz="2800" dirty="0"/>
          </a:p>
          <a:p>
            <a:endParaRPr lang="he-IL" sz="2800" dirty="0"/>
          </a:p>
          <a:p>
            <a:endParaRPr lang="en-US" sz="2800" dirty="0"/>
          </a:p>
          <a:p>
            <a:pPr marL="0" indent="0">
              <a:buNone/>
            </a:pPr>
            <a:endParaRPr lang="he-IL" sz="2800" dirty="0"/>
          </a:p>
          <a:p>
            <a:r>
              <a:rPr lang="en-IL" sz="2800" dirty="0"/>
              <a:t>One </a:t>
            </a:r>
            <a:r>
              <a:rPr lang="en-US" sz="2800" dirty="0"/>
              <a:t>goal</a:t>
            </a:r>
            <a:r>
              <a:rPr lang="en-IL" sz="2800" dirty="0"/>
              <a:t> is to create interference between different branches. </a:t>
            </a:r>
            <a:r>
              <a:rPr lang="en-IL" sz="2800" b="1" dirty="0"/>
              <a:t>The garbage destroys the interference</a:t>
            </a:r>
            <a:r>
              <a:rPr lang="en-IL" sz="2800" dirty="0"/>
              <a:t>.</a:t>
            </a:r>
            <a:endParaRPr lang="he-IL" sz="2800" dirty="0"/>
          </a:p>
          <a:p>
            <a:endParaRPr lang="en-IL" sz="2800" dirty="0"/>
          </a:p>
          <a:p>
            <a:endParaRPr lang="en-IL" sz="2800" dirty="0"/>
          </a:p>
        </p:txBody>
      </p:sp>
      <p:pic>
        <p:nvPicPr>
          <p:cNvPr id="5" name="Picture 4">
            <a:extLst>
              <a:ext uri="{FF2B5EF4-FFF2-40B4-BE49-F238E27FC236}">
                <a16:creationId xmlns:a16="http://schemas.microsoft.com/office/drawing/2014/main" id="{3C6A6DC3-B9D9-8A3D-5E00-D1B0755FD237}"/>
              </a:ext>
            </a:extLst>
          </p:cNvPr>
          <p:cNvPicPr>
            <a:picLocks noChangeAspect="1"/>
          </p:cNvPicPr>
          <p:nvPr/>
        </p:nvPicPr>
        <p:blipFill>
          <a:blip r:embed="rId2"/>
          <a:stretch>
            <a:fillRect/>
          </a:stretch>
        </p:blipFill>
        <p:spPr>
          <a:xfrm>
            <a:off x="976176" y="2529377"/>
            <a:ext cx="9167837" cy="2771672"/>
          </a:xfrm>
          <a:prstGeom prst="rect">
            <a:avLst/>
          </a:prstGeom>
        </p:spPr>
      </p:pic>
    </p:spTree>
    <p:extLst>
      <p:ext uri="{BB962C8B-B14F-4D97-AF65-F5344CB8AC3E}">
        <p14:creationId xmlns:p14="http://schemas.microsoft.com/office/powerpoint/2010/main" val="73189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707660-1523-FE3C-BAFB-269F7905C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B2F21-EF31-A27C-13E4-658C9A2F8E10}"/>
              </a:ext>
            </a:extLst>
          </p:cNvPr>
          <p:cNvSpPr>
            <a:spLocks noGrp="1"/>
          </p:cNvSpPr>
          <p:nvPr>
            <p:ph type="title"/>
          </p:nvPr>
        </p:nvSpPr>
        <p:spPr/>
        <p:txBody>
          <a:bodyPr/>
          <a:lstStyle/>
          <a:p>
            <a:r>
              <a:rPr lang="en-IL" dirty="0"/>
              <a:t>Clean Computation: Construction</a:t>
            </a:r>
          </a:p>
        </p:txBody>
      </p:sp>
      <p:sp>
        <p:nvSpPr>
          <p:cNvPr id="3" name="Content Placeholder 2">
            <a:extLst>
              <a:ext uri="{FF2B5EF4-FFF2-40B4-BE49-F238E27FC236}">
                <a16:creationId xmlns:a16="http://schemas.microsoft.com/office/drawing/2014/main" id="{C75BA521-79CA-A820-5276-BA1EA7F158D0}"/>
              </a:ext>
            </a:extLst>
          </p:cNvPr>
          <p:cNvSpPr>
            <a:spLocks noGrp="1"/>
          </p:cNvSpPr>
          <p:nvPr>
            <p:ph idx="1"/>
          </p:nvPr>
        </p:nvSpPr>
        <p:spPr>
          <a:xfrm>
            <a:off x="1371600" y="1556951"/>
            <a:ext cx="9601200" cy="5189838"/>
          </a:xfrm>
        </p:spPr>
        <p:txBody>
          <a:bodyPr>
            <a:normAutofit/>
          </a:bodyPr>
          <a:lstStyle/>
          <a:p>
            <a:r>
              <a:rPr lang="en-US" sz="2800" dirty="0"/>
              <a:t>Instead of:</a:t>
            </a:r>
            <a:endParaRPr lang="he-IL" sz="2800" dirty="0"/>
          </a:p>
          <a:p>
            <a:endParaRPr lang="he-IL" sz="2800" dirty="0"/>
          </a:p>
          <a:p>
            <a:endParaRPr lang="he-IL" sz="2800" dirty="0"/>
          </a:p>
          <a:p>
            <a:endParaRPr lang="he-IL" sz="2800" dirty="0"/>
          </a:p>
          <a:p>
            <a:r>
              <a:rPr lang="en-IL" sz="2800" dirty="0"/>
              <a:t>We clean:</a:t>
            </a:r>
          </a:p>
          <a:p>
            <a:endParaRPr lang="en-IL" sz="2800" dirty="0"/>
          </a:p>
        </p:txBody>
      </p:sp>
      <p:pic>
        <p:nvPicPr>
          <p:cNvPr id="8" name="Picture 7">
            <a:extLst>
              <a:ext uri="{FF2B5EF4-FFF2-40B4-BE49-F238E27FC236}">
                <a16:creationId xmlns:a16="http://schemas.microsoft.com/office/drawing/2014/main" id="{F24CFD17-E0F4-5FBB-8C4E-DEB70C7AE247}"/>
              </a:ext>
            </a:extLst>
          </p:cNvPr>
          <p:cNvPicPr>
            <a:picLocks noChangeAspect="1"/>
          </p:cNvPicPr>
          <p:nvPr/>
        </p:nvPicPr>
        <p:blipFill>
          <a:blip r:embed="rId2"/>
          <a:stretch>
            <a:fillRect/>
          </a:stretch>
        </p:blipFill>
        <p:spPr>
          <a:xfrm>
            <a:off x="3509318" y="1295462"/>
            <a:ext cx="7463481" cy="2289594"/>
          </a:xfrm>
          <a:prstGeom prst="rect">
            <a:avLst/>
          </a:prstGeom>
        </p:spPr>
      </p:pic>
      <p:pic>
        <p:nvPicPr>
          <p:cNvPr id="9" name="Picture 8">
            <a:extLst>
              <a:ext uri="{FF2B5EF4-FFF2-40B4-BE49-F238E27FC236}">
                <a16:creationId xmlns:a16="http://schemas.microsoft.com/office/drawing/2014/main" id="{2FCBCBF3-C895-A6CF-9260-314BC5742736}"/>
              </a:ext>
            </a:extLst>
          </p:cNvPr>
          <p:cNvPicPr>
            <a:picLocks noChangeAspect="1"/>
          </p:cNvPicPr>
          <p:nvPr/>
        </p:nvPicPr>
        <p:blipFill>
          <a:blip r:embed="rId3"/>
          <a:stretch>
            <a:fillRect/>
          </a:stretch>
        </p:blipFill>
        <p:spPr>
          <a:xfrm>
            <a:off x="2830137" y="3781168"/>
            <a:ext cx="7771960" cy="3227111"/>
          </a:xfrm>
          <a:prstGeom prst="rect">
            <a:avLst/>
          </a:prstGeom>
        </p:spPr>
      </p:pic>
    </p:spTree>
    <p:extLst>
      <p:ext uri="{BB962C8B-B14F-4D97-AF65-F5344CB8AC3E}">
        <p14:creationId xmlns:p14="http://schemas.microsoft.com/office/powerpoint/2010/main" val="3298761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2BB5440-64E1-E0F7-CFFE-BD37BB715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B7EA1-63C1-1D9D-B2FD-19E648099417}"/>
              </a:ext>
            </a:extLst>
          </p:cNvPr>
          <p:cNvSpPr>
            <a:spLocks noGrp="1"/>
          </p:cNvSpPr>
          <p:nvPr>
            <p:ph type="title"/>
          </p:nvPr>
        </p:nvSpPr>
        <p:spPr/>
        <p:txBody>
          <a:bodyPr/>
          <a:lstStyle/>
          <a:p>
            <a:r>
              <a:rPr lang="en-IL" dirty="0"/>
              <a:t>Invertible computation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26CB72-F970-2E97-D411-94E08CCDF2C9}"/>
                  </a:ext>
                </a:extLst>
              </p:cNvPr>
              <p:cNvSpPr>
                <a:spLocks noGrp="1"/>
              </p:cNvSpPr>
              <p:nvPr>
                <p:ph idx="1"/>
              </p:nvPr>
            </p:nvSpPr>
            <p:spPr>
              <a:xfrm>
                <a:off x="1371600" y="1940012"/>
                <a:ext cx="9601200" cy="5189838"/>
              </a:xfrm>
            </p:spPr>
            <p:txBody>
              <a:bodyPr>
                <a:normAutofit/>
              </a:bodyPr>
              <a:lstStyle/>
              <a:p>
                <a:r>
                  <a:rPr lang="en-US" sz="2800" dirty="0"/>
                  <a:t>When can we apply the unitary </a:t>
                </a:r>
                <a14:m>
                  <m:oMath xmlns:m="http://schemas.openxmlformats.org/officeDocument/2006/math">
                    <m:r>
                      <a:rPr lang="en-US" sz="2800" b="0" i="0" smtClean="0">
                        <a:latin typeface="Cambria Math" panose="02040503050406030204" pitchFamily="18" charset="0"/>
                      </a:rPr>
                      <m:t>|</m:t>
                    </m:r>
                    <m:r>
                      <a:rPr lang="en-US" sz="2800" i="1" smtClean="0">
                        <a:latin typeface="Cambria Math" panose="02040503050406030204" pitchFamily="18" charset="0"/>
                      </a:rPr>
                      <m:t>𝑥</m:t>
                    </m:r>
                    <m:r>
                      <a:rPr lang="en-US" sz="2800" i="1" smtClean="0">
                        <a:latin typeface="Cambria Math" panose="02040503050406030204" pitchFamily="18" charset="0"/>
                      </a:rPr>
                      <m:t>⟩↦|</m:t>
                    </m:r>
                    <m:r>
                      <a:rPr lang="en-US" sz="2800" i="1" smtClean="0">
                        <a:latin typeface="Cambria Math" panose="02040503050406030204" pitchFamily="18" charset="0"/>
                      </a:rPr>
                      <m:t>𝑓</m:t>
                    </m:r>
                    <m:r>
                      <a:rPr lang="en-US" sz="2800" i="1" smtClean="0">
                        <a:latin typeface="Cambria Math" panose="02040503050406030204" pitchFamily="18" charset="0"/>
                      </a:rPr>
                      <m:t>(</m:t>
                    </m:r>
                    <m:r>
                      <a:rPr lang="en-US" sz="2800" i="1" smtClean="0">
                        <a:latin typeface="Cambria Math" panose="02040503050406030204" pitchFamily="18" charset="0"/>
                      </a:rPr>
                      <m:t>𝑥</m:t>
                    </m:r>
                    <m:r>
                      <a:rPr lang="en-US" sz="2800" i="1" smtClean="0">
                        <a:latin typeface="Cambria Math" panose="02040503050406030204" pitchFamily="18" charset="0"/>
                      </a:rPr>
                      <m:t>)⟩</m:t>
                    </m:r>
                  </m:oMath>
                </a14:m>
                <a:r>
                  <a:rPr lang="en-US" sz="2800" dirty="0"/>
                  <a:t>?</a:t>
                </a:r>
              </a:p>
              <a:p>
                <a:r>
                  <a:rPr lang="en-US" sz="2800" dirty="0"/>
                  <a:t>If f is invertible, </a:t>
                </a:r>
                <a:r>
                  <a:rPr lang="en-US" sz="2800" b="1" dirty="0"/>
                  <a:t>and</a:t>
                </a:r>
                <a:r>
                  <a:rPr lang="en-US" sz="2800" dirty="0"/>
                  <a:t> both direction have efficient circuits, we can:</a:t>
                </a:r>
                <a:endParaRPr lang="he-IL" sz="2800" dirty="0"/>
              </a:p>
              <a:p>
                <a:endParaRPr lang="he-IL" sz="2800" dirty="0"/>
              </a:p>
              <a:p>
                <a:endParaRPr lang="he-IL" sz="2800" dirty="0"/>
              </a:p>
              <a:p>
                <a:endParaRPr lang="he-IL" sz="2800" dirty="0"/>
              </a:p>
            </p:txBody>
          </p:sp>
        </mc:Choice>
        <mc:Fallback xmlns="">
          <p:sp>
            <p:nvSpPr>
              <p:cNvPr id="3" name="Content Placeholder 2">
                <a:extLst>
                  <a:ext uri="{FF2B5EF4-FFF2-40B4-BE49-F238E27FC236}">
                    <a16:creationId xmlns:a16="http://schemas.microsoft.com/office/drawing/2014/main" id="{CD26CB72-F970-2E97-D411-94E08CCDF2C9}"/>
                  </a:ext>
                </a:extLst>
              </p:cNvPr>
              <p:cNvSpPr>
                <a:spLocks noGrp="1" noRot="1" noChangeAspect="1" noMove="1" noResize="1" noEditPoints="1" noAdjustHandles="1" noChangeArrowheads="1" noChangeShapeType="1" noTextEdit="1"/>
              </p:cNvSpPr>
              <p:nvPr>
                <p:ph idx="1"/>
              </p:nvPr>
            </p:nvSpPr>
            <p:spPr>
              <a:xfrm>
                <a:off x="1371600" y="1940012"/>
                <a:ext cx="9601200" cy="5189838"/>
              </a:xfrm>
              <a:blipFill>
                <a:blip r:embed="rId2"/>
                <a:stretch>
                  <a:fillRect l="-1321" t="-1707" r="-1585"/>
                </a:stretch>
              </a:blipFill>
            </p:spPr>
            <p:txBody>
              <a:bodyPr/>
              <a:lstStyle/>
              <a:p>
                <a:r>
                  <a:rPr lang="en-IL">
                    <a:noFill/>
                  </a:rPr>
                  <a:t> </a:t>
                </a:r>
              </a:p>
            </p:txBody>
          </p:sp>
        </mc:Fallback>
      </mc:AlternateContent>
      <p:pic>
        <p:nvPicPr>
          <p:cNvPr id="5" name="Picture 4">
            <a:extLst>
              <a:ext uri="{FF2B5EF4-FFF2-40B4-BE49-F238E27FC236}">
                <a16:creationId xmlns:a16="http://schemas.microsoft.com/office/drawing/2014/main" id="{6DD8ECC5-6244-0DA2-9DAF-D9CAB648E58A}"/>
              </a:ext>
            </a:extLst>
          </p:cNvPr>
          <p:cNvPicPr>
            <a:picLocks noChangeAspect="1"/>
          </p:cNvPicPr>
          <p:nvPr/>
        </p:nvPicPr>
        <p:blipFill>
          <a:blip r:embed="rId3"/>
          <a:stretch>
            <a:fillRect/>
          </a:stretch>
        </p:blipFill>
        <p:spPr>
          <a:xfrm>
            <a:off x="704336" y="3116990"/>
            <a:ext cx="12464910" cy="2992567"/>
          </a:xfrm>
          <a:prstGeom prst="rect">
            <a:avLst/>
          </a:prstGeom>
        </p:spPr>
      </p:pic>
    </p:spTree>
    <p:extLst>
      <p:ext uri="{BB962C8B-B14F-4D97-AF65-F5344CB8AC3E}">
        <p14:creationId xmlns:p14="http://schemas.microsoft.com/office/powerpoint/2010/main" val="3450349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EAC76-AFAC-9B4A-B7D1-B5E01D853EC8}"/>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ED3A377F-9F4D-AE4F-9AAB-30CB666A8F5A}"/>
              </a:ext>
            </a:extLst>
          </p:cNvPr>
          <p:cNvSpPr>
            <a:spLocks noGrp="1"/>
          </p:cNvSpPr>
          <p:nvPr>
            <p:ph type="subTitle" idx="1"/>
          </p:nvPr>
        </p:nvSpPr>
        <p:spPr/>
        <p:txBody>
          <a:bodyPr/>
          <a:lstStyle/>
          <a:p>
            <a:pPr marL="0" indent="0" algn="ctr" defTabSz="914400" rtl="0" eaLnBrk="1" latinLnBrk="0" hangingPunct="1">
              <a:lnSpc>
                <a:spcPct val="112000"/>
              </a:lnSpc>
              <a:spcBef>
                <a:spcPts val="0"/>
              </a:spcBef>
              <a:spcAft>
                <a:spcPts val="0"/>
              </a:spcAft>
              <a:buFont typeface="Franklin Gothic Book" panose="020B0503020102020204" pitchFamily="34" charset="0"/>
              <a:buNone/>
            </a:pPr>
            <a:r>
              <a:rPr lang="en-US"/>
              <a:t>Questions?</a:t>
            </a:r>
          </a:p>
        </p:txBody>
      </p:sp>
    </p:spTree>
    <p:extLst>
      <p:ext uri="{BB962C8B-B14F-4D97-AF65-F5344CB8AC3E}">
        <p14:creationId xmlns:p14="http://schemas.microsoft.com/office/powerpoint/2010/main" val="271474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097A-83BE-5341-91BA-F842E4A8709F}"/>
              </a:ext>
            </a:extLst>
          </p:cNvPr>
          <p:cNvSpPr>
            <a:spLocks noGrp="1"/>
          </p:cNvSpPr>
          <p:nvPr>
            <p:ph type="title"/>
          </p:nvPr>
        </p:nvSpPr>
        <p:spPr/>
        <p:txBody>
          <a:bodyPr/>
          <a:lstStyle/>
          <a:p>
            <a:r>
              <a:rPr lang="en-US"/>
              <a:t>Entangled states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7F12BAF-213E-5E40-B1E5-2BD972DF2EC4}"/>
                  </a:ext>
                </a:extLst>
              </p:cNvPr>
              <p:cNvSpPr>
                <a:spLocks noGrp="1"/>
              </p:cNvSpPr>
              <p:nvPr>
                <p:ph idx="1"/>
              </p:nvPr>
            </p:nvSpPr>
            <p:spPr/>
            <p:txBody>
              <a:bodyPr>
                <a:normAutofit/>
              </a:bodyPr>
              <a:lstStyle/>
              <a:p>
                <a:r>
                  <a:rPr lang="en-US"/>
                  <a:t>Let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𝜃</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𝜃</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e>
                    </m:func>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𝜃</m:t>
                        </m:r>
                      </m:e>
                    </m:func>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𝜃</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𝜃</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𝜃</m:t>
                        </m:r>
                      </m:e>
                    </m:func>
                    <m:r>
                      <a:rPr lang="en-US" b="0" i="1" smtClean="0">
                        <a:latin typeface="Cambria Math" panose="02040503050406030204" pitchFamily="18" charset="0"/>
                      </a:rPr>
                      <m:t>|1⟩</m:t>
                    </m:r>
                  </m:oMath>
                </a14:m>
                <a:r>
                  <a:rPr lang="en-US"/>
                  <a:t>.</a:t>
                </a:r>
              </a:p>
              <a:p>
                <a:r>
                  <a:rPr lang="en-US"/>
                  <a:t>Fact: For all angles </a:t>
                </a:r>
                <a14:m>
                  <m:oMath xmlns:m="http://schemas.openxmlformats.org/officeDocument/2006/math">
                    <m:r>
                      <a:rPr lang="en-US" b="0" i="1" smtClean="0">
                        <a:latin typeface="Cambria Math" panose="02040503050406030204" pitchFamily="18" charset="0"/>
                      </a:rPr>
                      <m:t>𝜃</m:t>
                    </m:r>
                  </m:oMath>
                </a14:m>
                <a:r>
                  <a:rPr lang="en-US"/>
                  <a:t>, </a:t>
                </a:r>
                <a14:m>
                  <m:oMath xmlns:m="http://schemas.openxmlformats.org/officeDocument/2006/math">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m:rPr>
                                <m:sty m:val="p"/>
                              </m:rPr>
                              <a:rPr lang="en-US">
                                <a:latin typeface="Cambria Math" panose="02040503050406030204" pitchFamily="18" charset="0"/>
                              </a:rPr>
                              <m:t>Φ</m:t>
                            </m:r>
                          </m:e>
                          <m:sup>
                            <m:r>
                              <a:rPr lang="en-US" i="1">
                                <a:latin typeface="Cambria Math" panose="02040503050406030204" pitchFamily="18" charset="0"/>
                              </a:rPr>
                              <m:t>+</m:t>
                            </m:r>
                          </m:sup>
                        </m:sSup>
                      </m:e>
                    </m:d>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den>
                    </m:f>
                    <m:d>
                      <m:dPr>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𝜃</m:t>
                            </m:r>
                          </m:e>
                        </m:d>
                        <m:r>
                          <a:rPr lang="en-US" i="1">
                            <a:latin typeface="Cambria Math" panose="02040503050406030204" pitchFamily="18" charset="0"/>
                          </a:rPr>
                          <m:t>+</m:t>
                        </m:r>
                      </m:e>
                      <m:e>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m:t>
                        </m:r>
                      </m:sup>
                    </m:sSup>
                    <m:r>
                      <a:rPr lang="en-US" i="1">
                        <a:latin typeface="Cambria Math" panose="02040503050406030204" pitchFamily="18" charset="0"/>
                      </a:rPr>
                      <m:t>⟩ )</m:t>
                    </m:r>
                  </m:oMath>
                </a14:m>
                <a:r>
                  <a:rPr lang="en-US"/>
                  <a:t>.</a:t>
                </a:r>
              </a:p>
              <a:p>
                <a:pPr lvl="1"/>
                <a:r>
                  <a:rPr lang="en-US" err="1"/>
                  <a:t>Pf</a:t>
                </a:r>
                <a:r>
                  <a:rPr lang="en-US"/>
                  <a:t>: </a:t>
                </a:r>
                <a14:m>
                  <m:oMath xmlns:m="http://schemas.openxmlformats.org/officeDocument/2006/math">
                    <m:f>
                      <m:fPr>
                        <m:ctrlPr>
                          <a:rPr lang="en-US" sz="1900" i="1">
                            <a:latin typeface="Cambria Math" panose="02040503050406030204" pitchFamily="18" charset="0"/>
                          </a:rPr>
                        </m:ctrlPr>
                      </m:fPr>
                      <m:num>
                        <m:r>
                          <a:rPr lang="en-US" sz="1900" i="1">
                            <a:latin typeface="Cambria Math" panose="02040503050406030204" pitchFamily="18" charset="0"/>
                          </a:rPr>
                          <m:t>1</m:t>
                        </m:r>
                      </m:num>
                      <m:den>
                        <m:rad>
                          <m:radPr>
                            <m:degHide m:val="on"/>
                            <m:ctrlPr>
                              <a:rPr lang="en-US" sz="1900" i="1">
                                <a:latin typeface="Cambria Math" panose="02040503050406030204" pitchFamily="18" charset="0"/>
                              </a:rPr>
                            </m:ctrlPr>
                          </m:radPr>
                          <m:deg/>
                          <m:e>
                            <m:r>
                              <a:rPr lang="en-US" sz="1900" i="1">
                                <a:latin typeface="Cambria Math" panose="02040503050406030204" pitchFamily="18" charset="0"/>
                              </a:rPr>
                              <m:t>2</m:t>
                            </m:r>
                          </m:e>
                        </m:rad>
                      </m:den>
                    </m:f>
                    <m:d>
                      <m:dPr>
                        <m:endChr m:val="⟩"/>
                        <m:ctrlPr>
                          <a:rPr lang="en-US" sz="1900" i="1">
                            <a:latin typeface="Cambria Math" panose="02040503050406030204" pitchFamily="18" charset="0"/>
                          </a:rPr>
                        </m:ctrlPr>
                      </m:dPr>
                      <m:e>
                        <m:d>
                          <m:dPr>
                            <m:begChr m:val="|"/>
                            <m:endChr m:val="⟩"/>
                            <m:ctrlPr>
                              <a:rPr lang="en-US" sz="1900" i="1">
                                <a:latin typeface="Cambria Math" panose="02040503050406030204" pitchFamily="18" charset="0"/>
                              </a:rPr>
                            </m:ctrlPr>
                          </m:dPr>
                          <m:e>
                            <m:r>
                              <a:rPr lang="en-US" sz="1900" i="1">
                                <a:latin typeface="Cambria Math" panose="02040503050406030204" pitchFamily="18" charset="0"/>
                              </a:rPr>
                              <m:t>𝜃</m:t>
                            </m:r>
                            <m:r>
                              <a:rPr lang="en-US" sz="1900" i="1">
                                <a:latin typeface="Cambria Math" panose="02040503050406030204" pitchFamily="18" charset="0"/>
                              </a:rPr>
                              <m:t>⟩⊗|</m:t>
                            </m:r>
                            <m:r>
                              <a:rPr lang="en-US" sz="1900" i="1">
                                <a:latin typeface="Cambria Math" panose="02040503050406030204" pitchFamily="18" charset="0"/>
                              </a:rPr>
                              <m:t>𝜃</m:t>
                            </m:r>
                          </m:e>
                        </m:d>
                        <m:r>
                          <a:rPr lang="en-US" sz="1900" i="1">
                            <a:latin typeface="Cambria Math" panose="02040503050406030204" pitchFamily="18" charset="0"/>
                          </a:rPr>
                          <m:t>+</m:t>
                        </m:r>
                      </m:e>
                      <m:e>
                        <m:sSup>
                          <m:sSupPr>
                            <m:ctrlPr>
                              <a:rPr lang="en-US" sz="1900" i="1">
                                <a:latin typeface="Cambria Math" panose="02040503050406030204" pitchFamily="18" charset="0"/>
                              </a:rPr>
                            </m:ctrlPr>
                          </m:sSupPr>
                          <m:e>
                            <m:r>
                              <a:rPr lang="en-US" sz="1900" i="1">
                                <a:latin typeface="Cambria Math" panose="02040503050406030204" pitchFamily="18" charset="0"/>
                              </a:rPr>
                              <m:t>𝜃</m:t>
                            </m:r>
                          </m:e>
                          <m:sup>
                            <m:r>
                              <a:rPr lang="en-US" sz="1900" i="1">
                                <a:latin typeface="Cambria Math" panose="02040503050406030204" pitchFamily="18" charset="0"/>
                              </a:rPr>
                              <m:t>⊥</m:t>
                            </m:r>
                          </m:sup>
                        </m:sSup>
                      </m:e>
                    </m:d>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𝜃</m:t>
                        </m:r>
                      </m:e>
                      <m:sup>
                        <m:r>
                          <a:rPr lang="en-US" sz="1900" i="1">
                            <a:latin typeface="Cambria Math" panose="02040503050406030204" pitchFamily="18" charset="0"/>
                          </a:rPr>
                          <m:t>⊥</m:t>
                        </m:r>
                      </m:sup>
                    </m:sSup>
                    <m:r>
                      <a:rPr lang="en-US" sz="1900" i="1">
                        <a:latin typeface="Cambria Math" panose="02040503050406030204" pitchFamily="18" charset="0"/>
                      </a:rPr>
                      <m:t>⟩ )</m:t>
                    </m:r>
                  </m:oMath>
                </a14:m>
                <a:br>
                  <a:rPr lang="en-US" sz="1900"/>
                </a:br>
                <a14:m>
                  <m:oMath xmlns:m="http://schemas.openxmlformats.org/officeDocument/2006/math">
                    <m:r>
                      <a:rPr lang="en-US" sz="1900" b="0" i="1" smtClean="0">
                        <a:latin typeface="Cambria Math" panose="02040503050406030204" pitchFamily="18" charset="0"/>
                      </a:rPr>
                      <m:t>=</m:t>
                    </m:r>
                  </m:oMath>
                </a14:m>
                <a:r>
                  <a:rPr lang="en-US" sz="1900"/>
                  <a:t> </a:t>
                </a:r>
                <a14:m>
                  <m:oMath xmlns:m="http://schemas.openxmlformats.org/officeDocument/2006/math">
                    <m:f>
                      <m:fPr>
                        <m:ctrlPr>
                          <a:rPr lang="en-US" sz="1900" i="1">
                            <a:latin typeface="Cambria Math" panose="02040503050406030204" pitchFamily="18" charset="0"/>
                          </a:rPr>
                        </m:ctrlPr>
                      </m:fPr>
                      <m:num>
                        <m:r>
                          <a:rPr lang="en-US" sz="1900" i="1">
                            <a:latin typeface="Cambria Math" panose="02040503050406030204" pitchFamily="18" charset="0"/>
                          </a:rPr>
                          <m:t>1</m:t>
                        </m:r>
                      </m:num>
                      <m:den>
                        <m:rad>
                          <m:radPr>
                            <m:degHide m:val="on"/>
                            <m:ctrlPr>
                              <a:rPr lang="en-US" sz="1900" i="1">
                                <a:latin typeface="Cambria Math" panose="02040503050406030204" pitchFamily="18" charset="0"/>
                              </a:rPr>
                            </m:ctrlPr>
                          </m:radPr>
                          <m:deg/>
                          <m:e>
                            <m:r>
                              <a:rPr lang="en-US" sz="1900" i="1">
                                <a:latin typeface="Cambria Math" panose="02040503050406030204" pitchFamily="18" charset="0"/>
                              </a:rPr>
                              <m:t>2</m:t>
                            </m:r>
                          </m:e>
                        </m:rad>
                      </m:den>
                    </m:f>
                    <m:d>
                      <m:dPr>
                        <m:begChr m:val="["/>
                        <m:endChr m:val="⟩"/>
                        <m:ctrlPr>
                          <a:rPr lang="en-US" sz="1900" b="0" i="1" smtClean="0">
                            <a:latin typeface="Cambria Math" panose="02040503050406030204" pitchFamily="18" charset="0"/>
                          </a:rPr>
                        </m:ctrlPr>
                      </m:dPr>
                      <m:e>
                        <m:d>
                          <m:dPr>
                            <m:ctrlPr>
                              <a:rPr lang="en-US" sz="1900" b="0" i="1" smtClean="0">
                                <a:latin typeface="Cambria Math" panose="02040503050406030204" pitchFamily="18" charset="0"/>
                              </a:rPr>
                            </m:ctrlPr>
                          </m:dPr>
                          <m:e>
                            <m:func>
                              <m:funcPr>
                                <m:ctrlPr>
                                  <a:rPr lang="en-US" sz="1900" b="0" i="1" smtClean="0">
                                    <a:latin typeface="Cambria Math" panose="02040503050406030204" pitchFamily="18" charset="0"/>
                                  </a:rPr>
                                </m:ctrlPr>
                              </m:funcPr>
                              <m:fName>
                                <m:sSup>
                                  <m:sSupPr>
                                    <m:ctrlPr>
                                      <a:rPr lang="en-US" sz="1900" b="0" i="1" smtClean="0">
                                        <a:latin typeface="Cambria Math" panose="02040503050406030204" pitchFamily="18" charset="0"/>
                                      </a:rPr>
                                    </m:ctrlPr>
                                  </m:sSupPr>
                                  <m:e>
                                    <m:r>
                                      <m:rPr>
                                        <m:sty m:val="p"/>
                                      </m:rPr>
                                      <a:rPr lang="en-US" sz="1900" b="0" i="0" smtClean="0">
                                        <a:latin typeface="Cambria Math" panose="02040503050406030204" pitchFamily="18" charset="0"/>
                                      </a:rPr>
                                      <m:t>cos</m:t>
                                    </m:r>
                                  </m:e>
                                  <m:sup>
                                    <m:r>
                                      <a:rPr lang="en-US" sz="1900" b="0" i="1" smtClean="0">
                                        <a:latin typeface="Cambria Math" panose="02040503050406030204" pitchFamily="18" charset="0"/>
                                      </a:rPr>
                                      <m:t>2</m:t>
                                    </m:r>
                                  </m:sup>
                                </m:sSup>
                              </m:fName>
                              <m:e>
                                <m:r>
                                  <a:rPr lang="en-US" sz="1900" b="0" i="1" smtClean="0">
                                    <a:latin typeface="Cambria Math" panose="02040503050406030204" pitchFamily="18" charset="0"/>
                                  </a:rPr>
                                  <m:t>𝜃</m:t>
                                </m:r>
                              </m:e>
                            </m:func>
                            <m:r>
                              <a:rPr lang="en-US" sz="1900" b="0" i="1" smtClean="0">
                                <a:latin typeface="Cambria Math" panose="02040503050406030204" pitchFamily="18" charset="0"/>
                              </a:rPr>
                              <m:t>+</m:t>
                            </m:r>
                            <m:func>
                              <m:funcPr>
                                <m:ctrlPr>
                                  <a:rPr lang="en-US" sz="1900" b="0" i="1" smtClean="0">
                                    <a:latin typeface="Cambria Math" panose="02040503050406030204" pitchFamily="18" charset="0"/>
                                  </a:rPr>
                                </m:ctrlPr>
                              </m:funcPr>
                              <m:fName>
                                <m:sSup>
                                  <m:sSupPr>
                                    <m:ctrlPr>
                                      <a:rPr lang="en-US" sz="1900" b="0" i="1" smtClean="0">
                                        <a:latin typeface="Cambria Math" panose="02040503050406030204" pitchFamily="18" charset="0"/>
                                      </a:rPr>
                                    </m:ctrlPr>
                                  </m:sSupPr>
                                  <m:e>
                                    <m:r>
                                      <m:rPr>
                                        <m:sty m:val="p"/>
                                      </m:rPr>
                                      <a:rPr lang="en-US" sz="1900" b="0" i="0" smtClean="0">
                                        <a:latin typeface="Cambria Math" panose="02040503050406030204" pitchFamily="18" charset="0"/>
                                      </a:rPr>
                                      <m:t>sin</m:t>
                                    </m:r>
                                  </m:e>
                                  <m:sup>
                                    <m:r>
                                      <a:rPr lang="en-US" sz="1900" b="0" i="1" smtClean="0">
                                        <a:latin typeface="Cambria Math" panose="02040503050406030204" pitchFamily="18" charset="0"/>
                                      </a:rPr>
                                      <m:t>2</m:t>
                                    </m:r>
                                  </m:sup>
                                </m:sSup>
                              </m:fName>
                              <m:e>
                                <m:r>
                                  <a:rPr lang="en-US" sz="1900" b="0" i="1" smtClean="0">
                                    <a:latin typeface="Cambria Math" panose="02040503050406030204" pitchFamily="18" charset="0"/>
                                  </a:rPr>
                                  <m:t>𝜃</m:t>
                                </m:r>
                              </m:e>
                            </m:func>
                          </m:e>
                        </m:d>
                        <m:r>
                          <a:rPr lang="en-US" sz="1900" b="0" i="1" smtClean="0">
                            <a:latin typeface="Cambria Math" panose="02040503050406030204" pitchFamily="18" charset="0"/>
                          </a:rPr>
                          <m:t>(</m:t>
                        </m:r>
                      </m:e>
                      <m:e>
                        <m:r>
                          <a:rPr lang="en-US" sz="1900" b="0" i="1" smtClean="0">
                            <a:latin typeface="Cambria Math" panose="02040503050406030204" pitchFamily="18" charset="0"/>
                          </a:rPr>
                          <m:t>00</m:t>
                        </m:r>
                      </m:e>
                    </m:d>
                    <m:r>
                      <a:rPr lang="en-US" sz="1900" b="0" i="1" smtClean="0">
                        <a:latin typeface="Cambria Math" panose="02040503050406030204" pitchFamily="18" charset="0"/>
                      </a:rPr>
                      <m:t>+</m:t>
                    </m:r>
                    <m:d>
                      <m:dPr>
                        <m:begChr m:val="|"/>
                        <m:endChr m:val="⟩"/>
                        <m:ctrlPr>
                          <a:rPr lang="en-US" sz="1900" b="0" i="1" smtClean="0">
                            <a:latin typeface="Cambria Math" panose="02040503050406030204" pitchFamily="18" charset="0"/>
                          </a:rPr>
                        </m:ctrlPr>
                      </m:dPr>
                      <m:e>
                        <m:r>
                          <a:rPr lang="en-US" sz="1900" b="0" i="1" smtClean="0">
                            <a:latin typeface="Cambria Math" panose="02040503050406030204" pitchFamily="18" charset="0"/>
                          </a:rPr>
                          <m:t>11</m:t>
                        </m:r>
                      </m:e>
                    </m:d>
                    <m:r>
                      <a:rPr lang="en-US" sz="1900" b="0" i="1" smtClean="0">
                        <a:latin typeface="Cambria Math" panose="02040503050406030204" pitchFamily="18" charset="0"/>
                      </a:rPr>
                      <m:t>)+</m:t>
                    </m:r>
                    <m:func>
                      <m:funcPr>
                        <m:ctrlPr>
                          <a:rPr lang="en-US" sz="1900" b="0" i="1" smtClean="0">
                            <a:latin typeface="Cambria Math" panose="02040503050406030204" pitchFamily="18" charset="0"/>
                          </a:rPr>
                        </m:ctrlPr>
                      </m:funcPr>
                      <m:fName>
                        <m:r>
                          <a:rPr lang="en-US" sz="1900" b="0" i="0" smtClean="0">
                            <a:latin typeface="Cambria Math" panose="02040503050406030204" pitchFamily="18" charset="0"/>
                          </a:rPr>
                          <m:t>(</m:t>
                        </m:r>
                        <m:r>
                          <m:rPr>
                            <m:sty m:val="p"/>
                          </m:rPr>
                          <a:rPr lang="en-US" sz="1900" b="0" i="0" smtClean="0">
                            <a:latin typeface="Cambria Math" panose="02040503050406030204" pitchFamily="18" charset="0"/>
                          </a:rPr>
                          <m:t>cos</m:t>
                        </m:r>
                      </m:fName>
                      <m:e>
                        <m:r>
                          <a:rPr lang="en-US" sz="1900" b="0" i="1" smtClean="0">
                            <a:latin typeface="Cambria Math" panose="02040503050406030204" pitchFamily="18" charset="0"/>
                          </a:rPr>
                          <m:t>𝜃</m:t>
                        </m:r>
                      </m:e>
                    </m:func>
                    <m:func>
                      <m:funcPr>
                        <m:ctrlPr>
                          <a:rPr lang="en-US" sz="1900" b="0" i="1" smtClean="0">
                            <a:latin typeface="Cambria Math" panose="02040503050406030204" pitchFamily="18" charset="0"/>
                          </a:rPr>
                        </m:ctrlPr>
                      </m:funcPr>
                      <m:fName>
                        <m:r>
                          <m:rPr>
                            <m:sty m:val="p"/>
                          </m:rPr>
                          <a:rPr lang="en-US" sz="1900" b="0" i="0" smtClean="0">
                            <a:latin typeface="Cambria Math" panose="02040503050406030204" pitchFamily="18" charset="0"/>
                          </a:rPr>
                          <m:t>sin</m:t>
                        </m:r>
                      </m:fName>
                      <m:e>
                        <m:r>
                          <a:rPr lang="en-US" sz="1900" b="0" i="1" smtClean="0">
                            <a:latin typeface="Cambria Math" panose="02040503050406030204" pitchFamily="18" charset="0"/>
                          </a:rPr>
                          <m:t>𝜃</m:t>
                        </m:r>
                      </m:e>
                    </m:func>
                    <m:r>
                      <a:rPr lang="en-US" sz="1900" b="0" i="1" smtClean="0">
                        <a:latin typeface="Cambria Math" panose="02040503050406030204" pitchFamily="18" charset="0"/>
                      </a:rPr>
                      <m:t>−</m:t>
                    </m:r>
                    <m:func>
                      <m:funcPr>
                        <m:ctrlPr>
                          <a:rPr lang="en-US" sz="1900" b="0" i="1" smtClean="0">
                            <a:latin typeface="Cambria Math" panose="02040503050406030204" pitchFamily="18" charset="0"/>
                          </a:rPr>
                        </m:ctrlPr>
                      </m:funcPr>
                      <m:fName>
                        <m:r>
                          <m:rPr>
                            <m:sty m:val="p"/>
                          </m:rPr>
                          <a:rPr lang="en-US" sz="1900" b="0" i="0" smtClean="0">
                            <a:latin typeface="Cambria Math" panose="02040503050406030204" pitchFamily="18" charset="0"/>
                          </a:rPr>
                          <m:t>sin</m:t>
                        </m:r>
                      </m:fName>
                      <m:e>
                        <m:r>
                          <a:rPr lang="en-US" sz="1900" b="0" i="1" smtClean="0">
                            <a:latin typeface="Cambria Math" panose="02040503050406030204" pitchFamily="18" charset="0"/>
                          </a:rPr>
                          <m:t>𝜃</m:t>
                        </m:r>
                      </m:e>
                    </m:func>
                    <m:func>
                      <m:funcPr>
                        <m:ctrlPr>
                          <a:rPr lang="en-US" sz="1900" b="0" i="1" smtClean="0">
                            <a:latin typeface="Cambria Math" panose="02040503050406030204" pitchFamily="18" charset="0"/>
                          </a:rPr>
                        </m:ctrlPr>
                      </m:funcPr>
                      <m:fName>
                        <m:r>
                          <m:rPr>
                            <m:sty m:val="p"/>
                          </m:rPr>
                          <a:rPr lang="en-US" sz="1900" b="0" i="0" smtClean="0">
                            <a:latin typeface="Cambria Math" panose="02040503050406030204" pitchFamily="18" charset="0"/>
                          </a:rPr>
                          <m:t>cos</m:t>
                        </m:r>
                      </m:fName>
                      <m:e>
                        <m:r>
                          <a:rPr lang="en-US" sz="1900" b="0" i="1" smtClean="0">
                            <a:latin typeface="Cambria Math" panose="02040503050406030204" pitchFamily="18" charset="0"/>
                          </a:rPr>
                          <m:t>𝜃</m:t>
                        </m:r>
                        <m:r>
                          <a:rPr lang="en-US" sz="1900" b="0" i="1" smtClean="0">
                            <a:latin typeface="Cambria Math" panose="02040503050406030204" pitchFamily="18" charset="0"/>
                          </a:rPr>
                          <m:t>)</m:t>
                        </m:r>
                      </m:e>
                    </m:func>
                    <m:d>
                      <m:dPr>
                        <m:endChr m:val="⟩"/>
                        <m:ctrlPr>
                          <a:rPr lang="en-US" sz="1900" b="0" i="1" smtClean="0">
                            <a:latin typeface="Cambria Math" panose="02040503050406030204" pitchFamily="18" charset="0"/>
                          </a:rPr>
                        </m:ctrlPr>
                      </m:dPr>
                      <m:e>
                        <m:r>
                          <a:rPr lang="en-US" sz="1900" b="0" i="1" smtClean="0">
                            <a:latin typeface="Cambria Math" panose="02040503050406030204" pitchFamily="18" charset="0"/>
                          </a:rPr>
                          <m:t> </m:t>
                        </m:r>
                      </m:e>
                      <m:e>
                        <m:r>
                          <a:rPr lang="en-US" sz="1900" b="0" i="1" smtClean="0">
                            <a:latin typeface="Cambria Math" panose="02040503050406030204" pitchFamily="18" charset="0"/>
                          </a:rPr>
                          <m:t>01</m:t>
                        </m:r>
                      </m:e>
                    </m:d>
                    <m:r>
                      <a:rPr lang="en-US" sz="1900" b="0" i="1" smtClean="0">
                        <a:latin typeface="Cambria Math" panose="02040503050406030204" pitchFamily="18" charset="0"/>
                      </a:rPr>
                      <m:t>+</m:t>
                    </m:r>
                    <m:d>
                      <m:dPr>
                        <m:begChr m:val="|"/>
                        <m:endChr m:val="⟩"/>
                        <m:ctrlPr>
                          <a:rPr lang="en-US" sz="1900" b="0" i="1" smtClean="0">
                            <a:latin typeface="Cambria Math" panose="02040503050406030204" pitchFamily="18" charset="0"/>
                          </a:rPr>
                        </m:ctrlPr>
                      </m:dPr>
                      <m:e>
                        <m:r>
                          <a:rPr lang="en-US" sz="1900" b="0" i="1" smtClean="0">
                            <a:latin typeface="Cambria Math" panose="02040503050406030204" pitchFamily="18" charset="0"/>
                          </a:rPr>
                          <m:t>10</m:t>
                        </m:r>
                      </m:e>
                    </m:d>
                    <m:r>
                      <a:rPr lang="en-US" sz="1900" b="0" i="1" smtClean="0">
                        <a:latin typeface="Cambria Math" panose="02040503050406030204" pitchFamily="18" charset="0"/>
                      </a:rPr>
                      <m:t> )</m:t>
                    </m:r>
                  </m:oMath>
                </a14:m>
                <a:br>
                  <a:rPr lang="en-US" sz="1900" b="0"/>
                </a:br>
                <a14:m>
                  <m:oMath xmlns:m="http://schemas.openxmlformats.org/officeDocument/2006/math">
                    <m:r>
                      <a:rPr lang="en-US" sz="1900" b="0" i="1" smtClean="0">
                        <a:latin typeface="Cambria Math" panose="02040503050406030204" pitchFamily="18" charset="0"/>
                      </a:rPr>
                      <m:t>=</m:t>
                    </m:r>
                  </m:oMath>
                </a14:m>
                <a:r>
                  <a:rPr lang="en-US" sz="1900"/>
                  <a:t> </a:t>
                </a:r>
                <a14:m>
                  <m:oMath xmlns:m="http://schemas.openxmlformats.org/officeDocument/2006/math">
                    <m:f>
                      <m:fPr>
                        <m:ctrlPr>
                          <a:rPr lang="en-US" sz="1900" i="1">
                            <a:latin typeface="Cambria Math" panose="02040503050406030204" pitchFamily="18" charset="0"/>
                          </a:rPr>
                        </m:ctrlPr>
                      </m:fPr>
                      <m:num>
                        <m:r>
                          <a:rPr lang="en-US" sz="1900" i="1">
                            <a:latin typeface="Cambria Math" panose="02040503050406030204" pitchFamily="18" charset="0"/>
                          </a:rPr>
                          <m:t>1</m:t>
                        </m:r>
                      </m:num>
                      <m:den>
                        <m:rad>
                          <m:radPr>
                            <m:degHide m:val="on"/>
                            <m:ctrlPr>
                              <a:rPr lang="en-US" sz="1900" i="1">
                                <a:latin typeface="Cambria Math" panose="02040503050406030204" pitchFamily="18" charset="0"/>
                              </a:rPr>
                            </m:ctrlPr>
                          </m:radPr>
                          <m:deg/>
                          <m:e>
                            <m:r>
                              <a:rPr lang="en-US" sz="1900" i="1">
                                <a:latin typeface="Cambria Math" panose="02040503050406030204" pitchFamily="18" charset="0"/>
                              </a:rPr>
                              <m:t>2</m:t>
                            </m:r>
                          </m:e>
                        </m:rad>
                      </m:den>
                    </m:f>
                    <m:r>
                      <a:rPr lang="en-US" sz="1900" b="0" i="1" smtClean="0">
                        <a:latin typeface="Cambria Math" panose="02040503050406030204" pitchFamily="18" charset="0"/>
                      </a:rPr>
                      <m:t>(|00⟩+</m:t>
                    </m:r>
                    <m:d>
                      <m:dPr>
                        <m:begChr m:val="|"/>
                        <m:endChr m:val="⟩"/>
                        <m:ctrlPr>
                          <a:rPr lang="en-US" sz="1900" i="1">
                            <a:latin typeface="Cambria Math" panose="02040503050406030204" pitchFamily="18" charset="0"/>
                          </a:rPr>
                        </m:ctrlPr>
                      </m:dPr>
                      <m:e>
                        <m:r>
                          <a:rPr lang="en-US" sz="1900" i="1">
                            <a:latin typeface="Cambria Math" panose="02040503050406030204" pitchFamily="18" charset="0"/>
                          </a:rPr>
                          <m:t>11</m:t>
                        </m:r>
                      </m:e>
                    </m:d>
                    <m:r>
                      <a:rPr lang="en-US" sz="1900" i="1">
                        <a:latin typeface="Cambria Math" panose="02040503050406030204" pitchFamily="18" charset="0"/>
                      </a:rPr>
                      <m:t>)</m:t>
                    </m:r>
                  </m:oMath>
                </a14:m>
                <a:endParaRPr lang="en-US"/>
              </a:p>
              <a:p>
                <a:r>
                  <a:rPr lang="en-US"/>
                  <a:t>Corollary: For every basis </a:t>
                </a:r>
                <a14:m>
                  <m:oMath xmlns:m="http://schemas.openxmlformats.org/officeDocument/2006/math">
                    <m:r>
                      <a:rPr lang="en-US" b="0" i="0"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𝜃</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𝜃</m:t>
                            </m:r>
                          </m:e>
                        </m:d>
                      </m:e>
                      <m:sup>
                        <m:r>
                          <a:rPr lang="en-US" b="0" i="1" smtClean="0">
                            <a:latin typeface="Cambria Math" panose="02040503050406030204" pitchFamily="18" charset="0"/>
                          </a:rPr>
                          <m:t>⊥</m:t>
                        </m:r>
                      </m:sup>
                    </m:sSup>
                    <m:r>
                      <a:rPr lang="en-US" b="0" i="1" smtClean="0">
                        <a:latin typeface="Cambria Math" panose="02040503050406030204" pitchFamily="18" charset="0"/>
                      </a:rPr>
                      <m:t>}</m:t>
                    </m:r>
                  </m:oMath>
                </a14:m>
                <a:r>
                  <a:rPr lang="en-US"/>
                  <a:t> if Alice measures the state</a:t>
                </a:r>
                <a14:m>
                  <m:oMath xmlns:m="http://schemas.openxmlformats.org/officeDocument/2006/math">
                    <m:d>
                      <m:dPr>
                        <m:begChr m:val="|"/>
                        <m:endChr m:val="⟩"/>
                        <m:ctrlPr>
                          <a:rPr lang="en-US" i="1">
                            <a:latin typeface="Cambria Math" panose="02040503050406030204" pitchFamily="18" charset="0"/>
                          </a:rPr>
                        </m:ctrlPr>
                      </m:dPr>
                      <m:e>
                        <m:sSup>
                          <m:sSupPr>
                            <m:ctrlPr>
                              <a:rPr lang="en-US" i="1">
                                <a:latin typeface="Cambria Math" panose="02040503050406030204" pitchFamily="18" charset="0"/>
                              </a:rPr>
                            </m:ctrlPr>
                          </m:sSupPr>
                          <m:e>
                            <m:r>
                              <m:rPr>
                                <m:sty m:val="p"/>
                              </m:rPr>
                              <a:rPr lang="en-US">
                                <a:latin typeface="Cambria Math" panose="02040503050406030204" pitchFamily="18" charset="0"/>
                              </a:rPr>
                              <m:t>Φ</m:t>
                            </m:r>
                          </m:e>
                          <m:sup>
                            <m:r>
                              <a:rPr lang="en-US" i="1">
                                <a:latin typeface="Cambria Math" panose="02040503050406030204" pitchFamily="18" charset="0"/>
                              </a:rPr>
                              <m:t>+</m:t>
                            </m:r>
                          </m:sup>
                        </m:sSup>
                      </m:e>
                    </m:d>
                  </m:oMath>
                </a14:m>
                <a:r>
                  <a:rPr lang="en-US"/>
                  <a:t> in that basis, Bob’s state collapses to her outcome. </a:t>
                </a:r>
              </a:p>
              <a:p>
                <a:r>
                  <a:rPr lang="en-US"/>
                  <a:t>It’s like a fair coin-toss, but with respect to all these bases! </a:t>
                </a:r>
              </a:p>
            </p:txBody>
          </p:sp>
        </mc:Choice>
        <mc:Fallback xmlns="">
          <p:sp>
            <p:nvSpPr>
              <p:cNvPr id="3" name="Content Placeholder 2">
                <a:extLst>
                  <a:ext uri="{FF2B5EF4-FFF2-40B4-BE49-F238E27FC236}">
                    <a16:creationId xmlns:a16="http://schemas.microsoft.com/office/drawing/2014/main" id="{D7F12BAF-213E-5E40-B1E5-2BD972DF2EC4}"/>
                  </a:ext>
                </a:extLst>
              </p:cNvPr>
              <p:cNvSpPr>
                <a:spLocks noGrp="1" noRot="1" noChangeAspect="1" noMove="1" noResize="1" noEditPoints="1" noAdjustHandles="1" noChangeArrowheads="1" noChangeShapeType="1" noTextEdit="1"/>
              </p:cNvSpPr>
              <p:nvPr>
                <p:ph idx="1"/>
              </p:nvPr>
            </p:nvSpPr>
            <p:spPr>
              <a:blipFill>
                <a:blip r:embed="rId2"/>
                <a:stretch>
                  <a:fillRect l="-661" t="-1413"/>
                </a:stretch>
              </a:blipFill>
            </p:spPr>
            <p:txBody>
              <a:bodyPr/>
              <a:lstStyle/>
              <a:p>
                <a:r>
                  <a:rPr lang="en-IL">
                    <a:noFill/>
                  </a:rPr>
                  <a:t> </a:t>
                </a:r>
              </a:p>
            </p:txBody>
          </p:sp>
        </mc:Fallback>
      </mc:AlternateContent>
    </p:spTree>
    <p:extLst>
      <p:ext uri="{BB962C8B-B14F-4D97-AF65-F5344CB8AC3E}">
        <p14:creationId xmlns:p14="http://schemas.microsoft.com/office/powerpoint/2010/main" val="3463829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F548-81C3-BF4F-BD86-0B6583DBEF3B}"/>
              </a:ext>
            </a:extLst>
          </p:cNvPr>
          <p:cNvSpPr>
            <a:spLocks noGrp="1"/>
          </p:cNvSpPr>
          <p:nvPr>
            <p:ph type="title"/>
          </p:nvPr>
        </p:nvSpPr>
        <p:spPr/>
        <p:txBody>
          <a:bodyPr/>
          <a:lstStyle/>
          <a:p>
            <a:r>
              <a:rPr lang="en-US"/>
              <a:t>Entangled states (II)</a:t>
            </a:r>
          </a:p>
        </p:txBody>
      </p:sp>
      <p:sp>
        <p:nvSpPr>
          <p:cNvPr id="3" name="Content Placeholder 2">
            <a:extLst>
              <a:ext uri="{FF2B5EF4-FFF2-40B4-BE49-F238E27FC236}">
                <a16:creationId xmlns:a16="http://schemas.microsoft.com/office/drawing/2014/main" id="{883FF17F-11C2-5B4E-A288-820E33096063}"/>
              </a:ext>
            </a:extLst>
          </p:cNvPr>
          <p:cNvSpPr>
            <a:spLocks noGrp="1"/>
          </p:cNvSpPr>
          <p:nvPr>
            <p:ph idx="1"/>
          </p:nvPr>
        </p:nvSpPr>
        <p:spPr/>
        <p:txBody>
          <a:bodyPr>
            <a:normAutofit/>
          </a:bodyPr>
          <a:lstStyle/>
          <a:p>
            <a:r>
              <a:rPr lang="en-US"/>
              <a:t>Entangled states cannot be used for faster-than-light communication. </a:t>
            </a:r>
          </a:p>
          <a:p>
            <a:pPr lvl="1"/>
            <a:r>
              <a:rPr lang="en-US"/>
              <a:t>For similar reason as classical correlations</a:t>
            </a:r>
          </a:p>
          <a:p>
            <a:r>
              <a:rPr lang="en-US"/>
              <a:t>Entanglement can be seen as another type of resource</a:t>
            </a:r>
          </a:p>
          <a:p>
            <a:pPr lvl="1"/>
            <a:r>
              <a:rPr lang="en-US"/>
              <a:t>Teleportation: 2 bits of classical communication + 1 EPR pair -&gt; communication of 1 qubit.</a:t>
            </a:r>
          </a:p>
          <a:p>
            <a:pPr lvl="1"/>
            <a:r>
              <a:rPr lang="en-US"/>
              <a:t>Super-dense coding: 1 qubit of communication + 1 EPR pair -&gt; 2 bits of classical communication</a:t>
            </a:r>
          </a:p>
          <a:p>
            <a:pPr lvl="1"/>
            <a:r>
              <a:rPr lang="en-US"/>
              <a:t>Used in non-local games (next…)</a:t>
            </a:r>
          </a:p>
          <a:p>
            <a:pPr lvl="1"/>
            <a:r>
              <a:rPr lang="en-US"/>
              <a:t>…</a:t>
            </a:r>
          </a:p>
          <a:p>
            <a:endParaRPr lang="en-US"/>
          </a:p>
          <a:p>
            <a:pPr lvl="1"/>
            <a:endParaRPr lang="en-US"/>
          </a:p>
          <a:p>
            <a:endParaRPr lang="en-US"/>
          </a:p>
        </p:txBody>
      </p:sp>
    </p:spTree>
    <p:extLst>
      <p:ext uri="{BB962C8B-B14F-4D97-AF65-F5344CB8AC3E}">
        <p14:creationId xmlns:p14="http://schemas.microsoft.com/office/powerpoint/2010/main" val="4041009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01E6-C98F-6F49-8683-D0EE2BF4E832}"/>
              </a:ext>
            </a:extLst>
          </p:cNvPr>
          <p:cNvSpPr>
            <a:spLocks noGrp="1"/>
          </p:cNvSpPr>
          <p:nvPr>
            <p:ph type="title"/>
          </p:nvPr>
        </p:nvSpPr>
        <p:spPr/>
        <p:txBody>
          <a:bodyPr>
            <a:normAutofit/>
          </a:bodyPr>
          <a:lstStyle/>
          <a:p>
            <a:r>
              <a:rPr lang="en-US"/>
              <a:t>CHSH Game</a:t>
            </a:r>
            <a:br>
              <a:rPr lang="en-US"/>
            </a:br>
            <a:endParaRPr lang="en-US"/>
          </a:p>
        </p:txBody>
      </p:sp>
      <p:pic>
        <p:nvPicPr>
          <p:cNvPr id="6" name="Picture 5">
            <a:extLst>
              <a:ext uri="{FF2B5EF4-FFF2-40B4-BE49-F238E27FC236}">
                <a16:creationId xmlns:a16="http://schemas.microsoft.com/office/drawing/2014/main" id="{2B98B261-3305-5749-9D36-AF4537C8C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9038" y="4001750"/>
            <a:ext cx="1642178" cy="2187326"/>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71F5D1A9-3362-344B-8697-085AE96455D1}"/>
                  </a:ext>
                </a:extLst>
              </p:cNvPr>
              <p:cNvSpPr txBox="1">
                <a:spLocks/>
              </p:cNvSpPr>
              <p:nvPr/>
            </p:nvSpPr>
            <p:spPr>
              <a:xfrm>
                <a:off x="609600" y="1354238"/>
                <a:ext cx="6236320" cy="50465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t>Thm: Alice and Bob can win with probability ≤ ¾ .</a:t>
                </a:r>
              </a:p>
              <a:p>
                <a:r>
                  <a:rPr lang="en-US"/>
                  <a:t>Proof: 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a14:m>
                <a:r>
                  <a:rPr lang="en-US"/>
                  <a:t> be Alice’s answer when her input is 0,1 respectively. Similarly for Bob. To win with probability 1, they have to satisfy 4 eqs.</a:t>
                </a:r>
              </a:p>
              <a:p>
                <a:pPr lvl="1"/>
                <a14:m>
                  <m:oMath xmlns:m="http://schemas.openxmlformats.org/officeDocument/2006/math">
                    <m:sSub>
                      <m:sSubPr>
                        <m:ctrlPr>
                          <a:rPr lang="en-US" i="1" smtClean="0">
                            <a:latin typeface="Cambria Math" panose="02040503050406030204" pitchFamily="18" charset="0"/>
                          </a:rPr>
                        </m:ctrlPr>
                      </m:sSubPr>
                      <m:e>
                        <m:r>
                          <a:rPr lang="en-US" i="1">
                            <a:latin typeface="Cambria Math" charset="0"/>
                          </a:rPr>
                          <m:t>𝑎</m:t>
                        </m:r>
                      </m:e>
                      <m:sub>
                        <m:r>
                          <a:rPr lang="en-US" i="1" smtClean="0">
                            <a:latin typeface="Cambria Math" charset="0"/>
                          </a:rPr>
                          <m:t>0</m:t>
                        </m:r>
                      </m:sub>
                    </m:sSub>
                    <m:r>
                      <a:rPr lang="en-US" i="1" smtClean="0">
                        <a:latin typeface="Cambria Math" charset="0"/>
                      </a:rPr>
                      <m:t>⊕</m:t>
                    </m:r>
                    <m:sSub>
                      <m:sSubPr>
                        <m:ctrlPr>
                          <a:rPr lang="en-US" i="1" smtClean="0">
                            <a:latin typeface="Cambria Math" panose="02040503050406030204" pitchFamily="18" charset="0"/>
                          </a:rPr>
                        </m:ctrlPr>
                      </m:sSubPr>
                      <m:e>
                        <m:r>
                          <a:rPr lang="en-US" i="1" smtClean="0">
                            <a:latin typeface="Cambria Math" charset="0"/>
                          </a:rPr>
                          <m:t>𝑏</m:t>
                        </m:r>
                      </m:e>
                      <m:sub>
                        <m:r>
                          <a:rPr lang="en-US" i="1" smtClean="0">
                            <a:latin typeface="Cambria Math" charset="0"/>
                          </a:rPr>
                          <m:t>0</m:t>
                        </m:r>
                      </m:sub>
                    </m:sSub>
                    <m:r>
                      <a:rPr lang="en-US" i="1">
                        <a:latin typeface="Cambria Math" charset="0"/>
                      </a:rPr>
                      <m:t>=</m:t>
                    </m:r>
                    <m:r>
                      <a:rPr lang="en-US" i="1" smtClean="0">
                        <a:latin typeface="Cambria Math" charset="0"/>
                      </a:rPr>
                      <m:t>0</m:t>
                    </m:r>
                  </m:oMath>
                </a14:m>
                <a:endParaRPr lang="en-US"/>
              </a:p>
              <a:p>
                <a:pPr lvl="1"/>
                <a14:m>
                  <m:oMath xmlns:m="http://schemas.openxmlformats.org/officeDocument/2006/math">
                    <m:sSub>
                      <m:sSubPr>
                        <m:ctrlPr>
                          <a:rPr lang="en-US" i="1">
                            <a:latin typeface="Cambria Math" panose="02040503050406030204" pitchFamily="18" charset="0"/>
                          </a:rPr>
                        </m:ctrlPr>
                      </m:sSubPr>
                      <m:e>
                        <m:r>
                          <a:rPr lang="en-US" i="1">
                            <a:latin typeface="Cambria Math" charset="0"/>
                          </a:rPr>
                          <m:t>𝑎</m:t>
                        </m:r>
                      </m:e>
                      <m:sub>
                        <m:r>
                          <a:rPr lang="en-US" i="1">
                            <a:latin typeface="Cambria Math" charset="0"/>
                          </a:rPr>
                          <m:t>0</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𝑏</m:t>
                        </m:r>
                      </m:e>
                      <m:sub>
                        <m:r>
                          <a:rPr lang="en-US" i="1" smtClean="0">
                            <a:latin typeface="Cambria Math" charset="0"/>
                          </a:rPr>
                          <m:t>1</m:t>
                        </m:r>
                      </m:sub>
                    </m:sSub>
                    <m:r>
                      <a:rPr lang="en-US" i="1">
                        <a:latin typeface="Cambria Math" charset="0"/>
                      </a:rPr>
                      <m:t>=0</m:t>
                    </m:r>
                  </m:oMath>
                </a14:m>
                <a:endParaRPr lang="en-US"/>
              </a:p>
              <a:p>
                <a:pPr lvl="1"/>
                <a14:m>
                  <m:oMath xmlns:m="http://schemas.openxmlformats.org/officeDocument/2006/math">
                    <m:sSub>
                      <m:sSubPr>
                        <m:ctrlPr>
                          <a:rPr lang="en-US" i="1">
                            <a:latin typeface="Cambria Math" panose="02040503050406030204" pitchFamily="18" charset="0"/>
                          </a:rPr>
                        </m:ctrlPr>
                      </m:sSubPr>
                      <m:e>
                        <m:r>
                          <a:rPr lang="en-US" i="1">
                            <a:latin typeface="Cambria Math" charset="0"/>
                          </a:rPr>
                          <m:t>𝑎</m:t>
                        </m:r>
                      </m:e>
                      <m:sub>
                        <m:r>
                          <a:rPr lang="en-US" i="1" smtClean="0">
                            <a:latin typeface="Cambria Math" charset="0"/>
                          </a:rPr>
                          <m:t>1</m:t>
                        </m:r>
                      </m:sub>
                    </m:sSub>
                    <m:r>
                      <a:rPr lang="en-US" i="1">
                        <a:latin typeface="Cambria Math" charset="0"/>
                      </a:rPr>
                      <m:t>⊕</m:t>
                    </m:r>
                    <m:sSub>
                      <m:sSubPr>
                        <m:ctrlPr>
                          <a:rPr lang="en-US" i="1" smtClean="0">
                            <a:latin typeface="Cambria Math" panose="02040503050406030204" pitchFamily="18" charset="0"/>
                          </a:rPr>
                        </m:ctrlPr>
                      </m:sSubPr>
                      <m:e>
                        <m:r>
                          <a:rPr lang="en-US" i="1">
                            <a:latin typeface="Cambria Math" charset="0"/>
                          </a:rPr>
                          <m:t>𝑏</m:t>
                        </m:r>
                      </m:e>
                      <m:sub>
                        <m:r>
                          <a:rPr lang="en-US" i="1" smtClean="0">
                            <a:latin typeface="Cambria Math" charset="0"/>
                          </a:rPr>
                          <m:t>0</m:t>
                        </m:r>
                      </m:sub>
                    </m:sSub>
                    <m:r>
                      <a:rPr lang="en-US" i="1">
                        <a:latin typeface="Cambria Math" charset="0"/>
                      </a:rPr>
                      <m:t>=0</m:t>
                    </m:r>
                  </m:oMath>
                </a14:m>
                <a:endParaRPr lang="en-US"/>
              </a:p>
              <a:p>
                <a:pPr lvl="1"/>
                <a14:m>
                  <m:oMath xmlns:m="http://schemas.openxmlformats.org/officeDocument/2006/math">
                    <m:sSub>
                      <m:sSubPr>
                        <m:ctrlPr>
                          <a:rPr lang="en-US" i="1">
                            <a:latin typeface="Cambria Math" panose="02040503050406030204" pitchFamily="18" charset="0"/>
                          </a:rPr>
                        </m:ctrlPr>
                      </m:sSubPr>
                      <m:e>
                        <m:r>
                          <a:rPr lang="en-US" i="1">
                            <a:latin typeface="Cambria Math" charset="0"/>
                          </a:rPr>
                          <m:t>𝑎</m:t>
                        </m:r>
                      </m:e>
                      <m:sub>
                        <m:r>
                          <a:rPr lang="en-US" i="1" smtClean="0">
                            <a:latin typeface="Cambria Math" charset="0"/>
                          </a:rPr>
                          <m:t>1</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𝑏</m:t>
                        </m:r>
                      </m:e>
                      <m:sub>
                        <m:r>
                          <a:rPr lang="en-US" i="1" smtClean="0">
                            <a:latin typeface="Cambria Math" charset="0"/>
                          </a:rPr>
                          <m:t>1</m:t>
                        </m:r>
                      </m:sub>
                    </m:sSub>
                    <m:r>
                      <a:rPr lang="en-US" i="1">
                        <a:latin typeface="Cambria Math" charset="0"/>
                      </a:rPr>
                      <m:t>=</m:t>
                    </m:r>
                    <m:r>
                      <a:rPr lang="en-US" i="1" smtClean="0">
                        <a:latin typeface="Cambria Math" charset="0"/>
                      </a:rPr>
                      <m:t>1</m:t>
                    </m:r>
                  </m:oMath>
                </a14:m>
                <a:endParaRPr lang="en-US"/>
              </a:p>
              <a:p>
                <a:pPr lvl="1"/>
                <a:r>
                  <a:rPr lang="en-US"/>
                  <a:t>--------------- </a:t>
                </a:r>
                <a14:m>
                  <m:oMath xmlns:m="http://schemas.openxmlformats.org/officeDocument/2006/math">
                    <m:r>
                      <a:rPr lang="en-US" i="1">
                        <a:latin typeface="Cambria Math" charset="0"/>
                      </a:rPr>
                      <m:t>⊕</m:t>
                    </m:r>
                  </m:oMath>
                </a14:m>
                <a:endParaRPr lang="en-US"/>
              </a:p>
              <a:p>
                <a:pPr lvl="1"/>
                <a14:m>
                  <m:oMath xmlns:m="http://schemas.openxmlformats.org/officeDocument/2006/math">
                    <m:r>
                      <a:rPr lang="en-US" i="1" smtClean="0">
                        <a:latin typeface="Cambria Math" charset="0"/>
                      </a:rPr>
                      <m:t>0             =1</m:t>
                    </m:r>
                  </m:oMath>
                </a14:m>
                <a:r>
                  <a:rPr lang="en-US"/>
                  <a:t>. </a:t>
                </a:r>
                <a14:m>
                  <m:oMath xmlns:m="http://schemas.openxmlformats.org/officeDocument/2006/math">
                    <m:r>
                      <a:rPr lang="en-US" b="0" i="1" smtClean="0">
                        <a:latin typeface="Cambria Math" panose="02040503050406030204" pitchFamily="18" charset="0"/>
                      </a:rPr>
                      <m:t>⇒</m:t>
                    </m:r>
                  </m:oMath>
                </a14:m>
                <a:r>
                  <a:rPr lang="en-US" sz="1800"/>
                  <a:t> Loose in at least 1-of-4 cases.</a:t>
                </a:r>
                <a:endParaRPr lang="en-US"/>
              </a:p>
            </p:txBody>
          </p:sp>
        </mc:Choice>
        <mc:Fallback xmlns="">
          <p:sp>
            <p:nvSpPr>
              <p:cNvPr id="7" name="Content Placeholder 2">
                <a:extLst>
                  <a:ext uri="{FF2B5EF4-FFF2-40B4-BE49-F238E27FC236}">
                    <a16:creationId xmlns:a16="http://schemas.microsoft.com/office/drawing/2014/main" id="{71F5D1A9-3362-344B-8697-085AE96455D1}"/>
                  </a:ext>
                </a:extLst>
              </p:cNvPr>
              <p:cNvSpPr txBox="1">
                <a:spLocks noRot="1" noChangeAspect="1" noMove="1" noResize="1" noEditPoints="1" noAdjustHandles="1" noChangeArrowheads="1" noChangeShapeType="1" noTextEdit="1"/>
              </p:cNvSpPr>
              <p:nvPr/>
            </p:nvSpPr>
            <p:spPr>
              <a:xfrm>
                <a:off x="609600" y="1354238"/>
                <a:ext cx="6236320" cy="5046563"/>
              </a:xfrm>
              <a:prstGeom prst="rect">
                <a:avLst/>
              </a:prstGeom>
              <a:blipFill>
                <a:blip r:embed="rId3"/>
                <a:stretch>
                  <a:fillRect l="-1423" t="-1003" r="-2439" b="-1253"/>
                </a:stretch>
              </a:blipFill>
            </p:spPr>
            <p:txBody>
              <a:bodyPr/>
              <a:lstStyle/>
              <a:p>
                <a:r>
                  <a:rPr lang="en-IL">
                    <a:noFill/>
                  </a:rPr>
                  <a:t> </a:t>
                </a:r>
              </a:p>
            </p:txBody>
          </p:sp>
        </mc:Fallback>
      </mc:AlternateContent>
      <p:pic>
        <p:nvPicPr>
          <p:cNvPr id="8" name="Picture 7">
            <a:extLst>
              <a:ext uri="{FF2B5EF4-FFF2-40B4-BE49-F238E27FC236}">
                <a16:creationId xmlns:a16="http://schemas.microsoft.com/office/drawing/2014/main" id="{1176A95A-A088-E447-8C96-50A544CBC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646" y="1508386"/>
            <a:ext cx="2260600" cy="2260600"/>
          </a:xfrm>
          <a:prstGeom prst="rect">
            <a:avLst/>
          </a:prstGeom>
        </p:spPr>
      </p:pic>
      <p:pic>
        <p:nvPicPr>
          <p:cNvPr id="9" name="Picture 8">
            <a:extLst>
              <a:ext uri="{FF2B5EF4-FFF2-40B4-BE49-F238E27FC236}">
                <a16:creationId xmlns:a16="http://schemas.microsoft.com/office/drawing/2014/main" id="{5EA2E3D7-BF20-6044-9168-1CDE85740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0369" y="1504165"/>
            <a:ext cx="2260600" cy="2260600"/>
          </a:xfrm>
          <a:prstGeom prst="rect">
            <a:avLst/>
          </a:prstGeom>
        </p:spPr>
      </p:pic>
      <p:pic>
        <p:nvPicPr>
          <p:cNvPr id="10" name="Picture 2" descr="Bars">
            <a:extLst>
              <a:ext uri="{FF2B5EF4-FFF2-40B4-BE49-F238E27FC236}">
                <a16:creationId xmlns:a16="http://schemas.microsoft.com/office/drawing/2014/main" id="{38A20191-27A4-074B-AFF7-FCC28D48205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2185" y="2802416"/>
            <a:ext cx="2320907" cy="1277818"/>
          </a:xfrm>
          <a:prstGeom prst="rect">
            <a:avLst/>
          </a:prstGeom>
          <a:noFill/>
          <a:effectLst/>
        </p:spPr>
      </p:pic>
      <p:pic>
        <p:nvPicPr>
          <p:cNvPr id="11" name="Picture 2" descr="Bars">
            <a:extLst>
              <a:ext uri="{FF2B5EF4-FFF2-40B4-BE49-F238E27FC236}">
                <a16:creationId xmlns:a16="http://schemas.microsoft.com/office/drawing/2014/main" id="{D7F4F5D7-F4A7-7642-897D-90579E5430B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90369" y="2851866"/>
            <a:ext cx="2320907" cy="1228367"/>
          </a:xfrm>
          <a:prstGeom prst="rect">
            <a:avLst/>
          </a:prstGeom>
          <a:noFill/>
          <a:effectLst/>
        </p:spPr>
      </p:pic>
      <p:cxnSp>
        <p:nvCxnSpPr>
          <p:cNvPr id="12" name="Straight Arrow Connector 11">
            <a:extLst>
              <a:ext uri="{FF2B5EF4-FFF2-40B4-BE49-F238E27FC236}">
                <a16:creationId xmlns:a16="http://schemas.microsoft.com/office/drawing/2014/main" id="{CB046A73-6006-2547-AE5A-6DAD983B8B5B}"/>
              </a:ext>
            </a:extLst>
          </p:cNvPr>
          <p:cNvCxnSpPr/>
          <p:nvPr/>
        </p:nvCxnSpPr>
        <p:spPr>
          <a:xfrm flipH="1" flipV="1">
            <a:off x="7392096" y="4128751"/>
            <a:ext cx="1438030" cy="7157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9B2C080-5AA2-B940-BBB4-767CDF6493E7}"/>
              </a:ext>
            </a:extLst>
          </p:cNvPr>
          <p:cNvCxnSpPr/>
          <p:nvPr/>
        </p:nvCxnSpPr>
        <p:spPr>
          <a:xfrm>
            <a:off x="6981374" y="4128751"/>
            <a:ext cx="1463379" cy="779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835E81-56C6-3E4B-A948-4C6895834DBA}"/>
                  </a:ext>
                </a:extLst>
              </p:cNvPr>
              <p:cNvSpPr txBox="1"/>
              <p:nvPr/>
            </p:nvSpPr>
            <p:spPr>
              <a:xfrm>
                <a:off x="8136719" y="4007644"/>
                <a:ext cx="615361"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𝑥</m:t>
                      </m:r>
                    </m:oMath>
                  </m:oMathPara>
                </a14:m>
                <a:endParaRPr lang="en-US"/>
              </a:p>
            </p:txBody>
          </p:sp>
        </mc:Choice>
        <mc:Fallback xmlns="">
          <p:sp>
            <p:nvSpPr>
              <p:cNvPr id="14" name="TextBox 13">
                <a:extLst>
                  <a:ext uri="{FF2B5EF4-FFF2-40B4-BE49-F238E27FC236}">
                    <a16:creationId xmlns:a16="http://schemas.microsoft.com/office/drawing/2014/main" id="{BD835E81-56C6-3E4B-A948-4C6895834DBA}"/>
                  </a:ext>
                </a:extLst>
              </p:cNvPr>
              <p:cNvSpPr txBox="1">
                <a:spLocks noRot="1" noChangeAspect="1" noMove="1" noResize="1" noEditPoints="1" noAdjustHandles="1" noChangeArrowheads="1" noChangeShapeType="1" noTextEdit="1"/>
              </p:cNvSpPr>
              <p:nvPr/>
            </p:nvSpPr>
            <p:spPr>
              <a:xfrm>
                <a:off x="8136719" y="4007644"/>
                <a:ext cx="615361" cy="707886"/>
              </a:xfrm>
              <a:prstGeom prst="rect">
                <a:avLst/>
              </a:prstGeom>
              <a:blipFill>
                <a:blip r:embed="rId7"/>
                <a:stretch>
                  <a:fillRect/>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0F58B55-9720-7741-BC66-617BC2CC6C1F}"/>
                  </a:ext>
                </a:extLst>
              </p:cNvPr>
              <p:cNvSpPr txBox="1"/>
              <p:nvPr/>
            </p:nvSpPr>
            <p:spPr>
              <a:xfrm>
                <a:off x="10004499" y="4026422"/>
                <a:ext cx="623056"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𝑦</m:t>
                      </m:r>
                    </m:oMath>
                  </m:oMathPara>
                </a14:m>
                <a:endParaRPr lang="en-US"/>
              </a:p>
            </p:txBody>
          </p:sp>
        </mc:Choice>
        <mc:Fallback xmlns="">
          <p:sp>
            <p:nvSpPr>
              <p:cNvPr id="15" name="TextBox 14">
                <a:extLst>
                  <a:ext uri="{FF2B5EF4-FFF2-40B4-BE49-F238E27FC236}">
                    <a16:creationId xmlns:a16="http://schemas.microsoft.com/office/drawing/2014/main" id="{10F58B55-9720-7741-BC66-617BC2CC6C1F}"/>
                  </a:ext>
                </a:extLst>
              </p:cNvPr>
              <p:cNvSpPr txBox="1">
                <a:spLocks noRot="1" noChangeAspect="1" noMove="1" noResize="1" noEditPoints="1" noAdjustHandles="1" noChangeArrowheads="1" noChangeShapeType="1" noTextEdit="1"/>
              </p:cNvSpPr>
              <p:nvPr/>
            </p:nvSpPr>
            <p:spPr>
              <a:xfrm>
                <a:off x="10004499" y="4026422"/>
                <a:ext cx="623056" cy="707886"/>
              </a:xfrm>
              <a:prstGeom prst="rect">
                <a:avLst/>
              </a:prstGeom>
              <a:blipFill>
                <a:blip r:embed="rId8"/>
                <a:stretch>
                  <a:fillRect l="-2000" r="-2000" b="-19643"/>
                </a:stretch>
              </a:blipFill>
            </p:spPr>
            <p:txBody>
              <a:bodyPr/>
              <a:lstStyle/>
              <a:p>
                <a:r>
                  <a:rPr lang="en-IL">
                    <a:noFill/>
                  </a:rPr>
                  <a:t> </a:t>
                </a:r>
              </a:p>
            </p:txBody>
          </p:sp>
        </mc:Fallback>
      </mc:AlternateContent>
      <p:cxnSp>
        <p:nvCxnSpPr>
          <p:cNvPr id="16" name="Straight Arrow Connector 15">
            <a:extLst>
              <a:ext uri="{FF2B5EF4-FFF2-40B4-BE49-F238E27FC236}">
                <a16:creationId xmlns:a16="http://schemas.microsoft.com/office/drawing/2014/main" id="{D77A7BE9-7503-6B46-A639-CF72FD815AC5}"/>
              </a:ext>
            </a:extLst>
          </p:cNvPr>
          <p:cNvCxnSpPr/>
          <p:nvPr/>
        </p:nvCxnSpPr>
        <p:spPr>
          <a:xfrm flipV="1">
            <a:off x="9942180" y="4200395"/>
            <a:ext cx="1078489" cy="6401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23BF4BF-2FAC-144D-BEF1-F9C9FF871FF3}"/>
              </a:ext>
            </a:extLst>
          </p:cNvPr>
          <p:cNvCxnSpPr/>
          <p:nvPr/>
        </p:nvCxnSpPr>
        <p:spPr>
          <a:xfrm flipH="1">
            <a:off x="10214353" y="4239240"/>
            <a:ext cx="1133752" cy="6690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1DF3C6F-5DE5-D94E-857F-8F52C63C528D}"/>
                  </a:ext>
                </a:extLst>
              </p:cNvPr>
              <p:cNvSpPr txBox="1"/>
              <p:nvPr/>
            </p:nvSpPr>
            <p:spPr>
              <a:xfrm>
                <a:off x="6957767" y="4257248"/>
                <a:ext cx="585096"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charset="0"/>
                        </a:rPr>
                        <m:t>𝑎</m:t>
                      </m:r>
                    </m:oMath>
                  </m:oMathPara>
                </a14:m>
                <a:endParaRPr lang="en-US"/>
              </a:p>
            </p:txBody>
          </p:sp>
        </mc:Choice>
        <mc:Fallback xmlns="">
          <p:sp>
            <p:nvSpPr>
              <p:cNvPr id="18" name="TextBox 17">
                <a:extLst>
                  <a:ext uri="{FF2B5EF4-FFF2-40B4-BE49-F238E27FC236}">
                    <a16:creationId xmlns:a16="http://schemas.microsoft.com/office/drawing/2014/main" id="{D1DF3C6F-5DE5-D94E-857F-8F52C63C528D}"/>
                  </a:ext>
                </a:extLst>
              </p:cNvPr>
              <p:cNvSpPr txBox="1">
                <a:spLocks noRot="1" noChangeAspect="1" noMove="1" noResize="1" noEditPoints="1" noAdjustHandles="1" noChangeArrowheads="1" noChangeShapeType="1" noTextEdit="1"/>
              </p:cNvSpPr>
              <p:nvPr/>
            </p:nvSpPr>
            <p:spPr>
              <a:xfrm>
                <a:off x="6957767" y="4257248"/>
                <a:ext cx="585096" cy="707886"/>
              </a:xfrm>
              <a:prstGeom prst="rect">
                <a:avLst/>
              </a:prstGeom>
              <a:blipFill>
                <a:blip r:embed="rId9"/>
                <a:stretch>
                  <a:fillRect/>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82DEC9F-EAD3-7F47-AFD1-14ED621F04BB}"/>
                  </a:ext>
                </a:extLst>
              </p:cNvPr>
              <p:cNvSpPr txBox="1"/>
              <p:nvPr/>
            </p:nvSpPr>
            <p:spPr>
              <a:xfrm>
                <a:off x="10763009" y="4486605"/>
                <a:ext cx="585096"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charset="0"/>
                        </a:rPr>
                        <m:t>𝑏</m:t>
                      </m:r>
                    </m:oMath>
                  </m:oMathPara>
                </a14:m>
                <a:endParaRPr lang="en-US"/>
              </a:p>
            </p:txBody>
          </p:sp>
        </mc:Choice>
        <mc:Fallback xmlns="">
          <p:sp>
            <p:nvSpPr>
              <p:cNvPr id="19" name="TextBox 18">
                <a:extLst>
                  <a:ext uri="{FF2B5EF4-FFF2-40B4-BE49-F238E27FC236}">
                    <a16:creationId xmlns:a16="http://schemas.microsoft.com/office/drawing/2014/main" id="{682DEC9F-EAD3-7F47-AFD1-14ED621F04BB}"/>
                  </a:ext>
                </a:extLst>
              </p:cNvPr>
              <p:cNvSpPr txBox="1">
                <a:spLocks noRot="1" noChangeAspect="1" noMove="1" noResize="1" noEditPoints="1" noAdjustHandles="1" noChangeArrowheads="1" noChangeShapeType="1" noTextEdit="1"/>
              </p:cNvSpPr>
              <p:nvPr/>
            </p:nvSpPr>
            <p:spPr>
              <a:xfrm>
                <a:off x="10763009" y="4486605"/>
                <a:ext cx="585096" cy="707886"/>
              </a:xfrm>
              <a:prstGeom prst="rect">
                <a:avLst/>
              </a:prstGeom>
              <a:blipFill>
                <a:blip r:embed="rId10"/>
                <a:stretch>
                  <a:fillRect l="-6383" r="-4255" b="-1786"/>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9782872-EC3A-D34B-97E6-C67BDC3630B1}"/>
                  </a:ext>
                </a:extLst>
              </p:cNvPr>
              <p:cNvSpPr/>
              <p:nvPr/>
            </p:nvSpPr>
            <p:spPr>
              <a:xfrm>
                <a:off x="6784785" y="6189076"/>
                <a:ext cx="5190559" cy="584775"/>
              </a:xfrm>
              <a:prstGeom prst="rect">
                <a:avLst/>
              </a:prstGeom>
            </p:spPr>
            <p:txBody>
              <a:bodyPr wrap="square">
                <a:spAutoFit/>
              </a:bodyPr>
              <a:lstStyle/>
              <a:p>
                <a:r>
                  <a:rPr lang="en-US" sz="3200"/>
                  <a:t>They win if: </a:t>
                </a:r>
                <a14:m>
                  <m:oMath xmlns:m="http://schemas.openxmlformats.org/officeDocument/2006/math">
                    <m:r>
                      <a:rPr lang="en-US" sz="3200" i="1">
                        <a:latin typeface="Cambria Math" charset="0"/>
                      </a:rPr>
                      <m:t>𝑎</m:t>
                    </m:r>
                    <m:r>
                      <a:rPr lang="en-US" sz="3200" i="1">
                        <a:latin typeface="Cambria Math" charset="0"/>
                      </a:rPr>
                      <m:t>⊕</m:t>
                    </m:r>
                    <m:r>
                      <a:rPr lang="en-US" sz="3200" i="1">
                        <a:latin typeface="Cambria Math" charset="0"/>
                      </a:rPr>
                      <m:t>𝑏</m:t>
                    </m:r>
                    <m:r>
                      <a:rPr lang="en-US" sz="3200" i="1">
                        <a:latin typeface="Cambria Math" charset="0"/>
                      </a:rPr>
                      <m:t>=</m:t>
                    </m:r>
                    <m:r>
                      <a:rPr lang="en-US" sz="3200" b="0" i="1" smtClean="0">
                        <a:latin typeface="Cambria Math" panose="02040503050406030204" pitchFamily="18" charset="0"/>
                      </a:rPr>
                      <m:t>𝑥</m:t>
                    </m:r>
                    <m:r>
                      <a:rPr lang="en-US" sz="3200" i="1" smtClean="0">
                        <a:latin typeface="Cambria Math" charset="0"/>
                      </a:rPr>
                      <m:t>∧</m:t>
                    </m:r>
                    <m:r>
                      <a:rPr lang="en-US" sz="3200" b="0" i="1" smtClean="0">
                        <a:latin typeface="Cambria Math" panose="02040503050406030204" pitchFamily="18" charset="0"/>
                      </a:rPr>
                      <m:t>𝑦</m:t>
                    </m:r>
                  </m:oMath>
                </a14:m>
                <a:endParaRPr lang="en-US" sz="3200"/>
              </a:p>
            </p:txBody>
          </p:sp>
        </mc:Choice>
        <mc:Fallback xmlns="">
          <p:sp>
            <p:nvSpPr>
              <p:cNvPr id="20" name="Rectangle 19">
                <a:extLst>
                  <a:ext uri="{FF2B5EF4-FFF2-40B4-BE49-F238E27FC236}">
                    <a16:creationId xmlns:a16="http://schemas.microsoft.com/office/drawing/2014/main" id="{E9782872-EC3A-D34B-97E6-C67BDC3630B1}"/>
                  </a:ext>
                </a:extLst>
              </p:cNvPr>
              <p:cNvSpPr>
                <a:spLocks noRot="1" noChangeAspect="1" noMove="1" noResize="1" noEditPoints="1" noAdjustHandles="1" noChangeArrowheads="1" noChangeShapeType="1" noTextEdit="1"/>
              </p:cNvSpPr>
              <p:nvPr/>
            </p:nvSpPr>
            <p:spPr>
              <a:xfrm>
                <a:off x="6784785" y="6189076"/>
                <a:ext cx="5190559" cy="584775"/>
              </a:xfrm>
              <a:prstGeom prst="rect">
                <a:avLst/>
              </a:prstGeom>
              <a:blipFill>
                <a:blip r:embed="rId11"/>
                <a:stretch>
                  <a:fillRect l="-2934" t="-14894" b="-31915"/>
                </a:stretch>
              </a:blipFill>
            </p:spPr>
            <p:txBody>
              <a:bodyPr/>
              <a:lstStyle/>
              <a:p>
                <a:r>
                  <a:rPr lang="en-IL">
                    <a:noFill/>
                  </a:rPr>
                  <a:t> </a:t>
                </a:r>
              </a:p>
            </p:txBody>
          </p:sp>
        </mc:Fallback>
      </mc:AlternateContent>
      <p:pic>
        <p:nvPicPr>
          <p:cNvPr id="21" name="Picture 20">
            <a:extLst>
              <a:ext uri="{FF2B5EF4-FFF2-40B4-BE49-F238E27FC236}">
                <a16:creationId xmlns:a16="http://schemas.microsoft.com/office/drawing/2014/main" id="{225BE988-2F0A-F043-8A93-6E421DCE03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01148" y="5007085"/>
            <a:ext cx="855322" cy="1260475"/>
          </a:xfrm>
          <a:prstGeom prst="rect">
            <a:avLst/>
          </a:prstGeom>
        </p:spPr>
      </p:pic>
      <p:pic>
        <p:nvPicPr>
          <p:cNvPr id="22" name="Picture 21">
            <a:extLst>
              <a:ext uri="{FF2B5EF4-FFF2-40B4-BE49-F238E27FC236}">
                <a16:creationId xmlns:a16="http://schemas.microsoft.com/office/drawing/2014/main" id="{580749E4-A15D-E243-B893-873EB3DBE2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06658" y="5007085"/>
            <a:ext cx="855322" cy="1260475"/>
          </a:xfrm>
          <a:prstGeom prst="rect">
            <a:avLst/>
          </a:prstGeom>
        </p:spPr>
      </p:pic>
      <p:pic>
        <p:nvPicPr>
          <p:cNvPr id="23" name="Picture 22">
            <a:extLst>
              <a:ext uri="{FF2B5EF4-FFF2-40B4-BE49-F238E27FC236}">
                <a16:creationId xmlns:a16="http://schemas.microsoft.com/office/drawing/2014/main" id="{72EBC5DC-591A-8F4C-ADFE-5C7345ED01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1377" y="929970"/>
            <a:ext cx="855322" cy="1260475"/>
          </a:xfrm>
          <a:prstGeom prst="rect">
            <a:avLst/>
          </a:prstGeom>
        </p:spPr>
      </p:pic>
      <p:pic>
        <p:nvPicPr>
          <p:cNvPr id="24" name="Picture 23">
            <a:extLst>
              <a:ext uri="{FF2B5EF4-FFF2-40B4-BE49-F238E27FC236}">
                <a16:creationId xmlns:a16="http://schemas.microsoft.com/office/drawing/2014/main" id="{AA272CF3-AC64-E54A-A172-364C03E4C5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77471" y="929969"/>
            <a:ext cx="855322" cy="1260475"/>
          </a:xfrm>
          <a:prstGeom prst="rect">
            <a:avLst/>
          </a:prstGeom>
        </p:spPr>
      </p:pic>
      <p:pic>
        <p:nvPicPr>
          <p:cNvPr id="25" name="Picture 24">
            <a:extLst>
              <a:ext uri="{FF2B5EF4-FFF2-40B4-BE49-F238E27FC236}">
                <a16:creationId xmlns:a16="http://schemas.microsoft.com/office/drawing/2014/main" id="{713D5DC4-26EE-354E-A691-78BB9A017A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8997" y="923554"/>
            <a:ext cx="855322" cy="1260475"/>
          </a:xfrm>
          <a:prstGeom prst="rect">
            <a:avLst/>
          </a:prstGeom>
        </p:spPr>
      </p:pic>
      <p:sp>
        <p:nvSpPr>
          <p:cNvPr id="26" name="TextBox 25">
            <a:extLst>
              <a:ext uri="{FF2B5EF4-FFF2-40B4-BE49-F238E27FC236}">
                <a16:creationId xmlns:a16="http://schemas.microsoft.com/office/drawing/2014/main" id="{6728D6D0-ED10-D941-93D0-8EB76C9F51F4}"/>
              </a:ext>
            </a:extLst>
          </p:cNvPr>
          <p:cNvSpPr txBox="1"/>
          <p:nvPr/>
        </p:nvSpPr>
        <p:spPr>
          <a:xfrm>
            <a:off x="4259484" y="138897"/>
            <a:ext cx="7739551" cy="923330"/>
          </a:xfrm>
          <a:prstGeom prst="rect">
            <a:avLst/>
          </a:prstGeom>
          <a:noFill/>
        </p:spPr>
        <p:txBody>
          <a:bodyPr wrap="square" rtlCol="0">
            <a:spAutoFit/>
          </a:bodyPr>
          <a:lstStyle/>
          <a:p>
            <a:r>
              <a:rPr lang="en-US"/>
              <a:t>Shared Randomness doesn’t help: Winning probability is a convex combination of deterministic winning probabilities </a:t>
            </a:r>
          </a:p>
          <a:p>
            <a:endParaRPr lang="en-US"/>
          </a:p>
        </p:txBody>
      </p:sp>
    </p:spTree>
    <p:extLst>
      <p:ext uri="{BB962C8B-B14F-4D97-AF65-F5344CB8AC3E}">
        <p14:creationId xmlns:p14="http://schemas.microsoft.com/office/powerpoint/2010/main" val="25746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xEl>
                                              <p:pRg st="6" end="6"/>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dissolve">
                                      <p:cBhvr>
                                        <p:cTn id="79"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p:bldP spid="15" grpId="0"/>
      <p:bldP spid="18" grpId="0"/>
      <p:bldP spid="19"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Horizontal Scroll 3">
            <a:extLst>
              <a:ext uri="{FF2B5EF4-FFF2-40B4-BE49-F238E27FC236}">
                <a16:creationId xmlns:a16="http://schemas.microsoft.com/office/drawing/2014/main" id="{934DA31E-E826-D446-9FD5-99C9D8EECFF2}"/>
              </a:ext>
            </a:extLst>
          </p:cNvPr>
          <p:cNvSpPr/>
          <p:nvPr/>
        </p:nvSpPr>
        <p:spPr>
          <a:xfrm>
            <a:off x="829576" y="1822938"/>
            <a:ext cx="8095034" cy="201190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t>Goal: Alice and Bob want to output the same answer, except the case when they are both given x=y=1 (in which case, they should output opposite answers). </a:t>
            </a:r>
          </a:p>
        </p:txBody>
      </p:sp>
      <p:sp>
        <p:nvSpPr>
          <p:cNvPr id="2" name="Title 1">
            <a:extLst>
              <a:ext uri="{FF2B5EF4-FFF2-40B4-BE49-F238E27FC236}">
                <a16:creationId xmlns:a16="http://schemas.microsoft.com/office/drawing/2014/main" id="{8F5101E6-C98F-6F49-8683-D0EE2BF4E832}"/>
              </a:ext>
            </a:extLst>
          </p:cNvPr>
          <p:cNvSpPr>
            <a:spLocks noGrp="1"/>
          </p:cNvSpPr>
          <p:nvPr>
            <p:ph type="title"/>
          </p:nvPr>
        </p:nvSpPr>
        <p:spPr>
          <a:xfrm>
            <a:off x="2592925" y="351396"/>
            <a:ext cx="8911687" cy="1280890"/>
          </a:xfrm>
        </p:spPr>
        <p:txBody>
          <a:bodyPr>
            <a:normAutofit/>
          </a:bodyPr>
          <a:lstStyle/>
          <a:p>
            <a:r>
              <a:rPr lang="en-US"/>
              <a:t>CHSH Game</a:t>
            </a:r>
            <a:br>
              <a:rPr lang="en-US"/>
            </a:br>
            <a:endParaRPr lang="en-US"/>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71F5D1A9-3362-344B-8697-085AE96455D1}"/>
                  </a:ext>
                </a:extLst>
              </p:cNvPr>
              <p:cNvSpPr txBox="1">
                <a:spLocks/>
              </p:cNvSpPr>
              <p:nvPr/>
            </p:nvSpPr>
            <p:spPr>
              <a:xfrm>
                <a:off x="609599" y="1113608"/>
                <a:ext cx="7832088" cy="50465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200"/>
                  <a:t>Thm: Entanglement help Alice and Bob to win with </a:t>
                </a:r>
                <a:r>
                  <a:rPr lang="en-US" sz="2200" err="1"/>
                  <a:t>w.p</a:t>
                </a:r>
                <a:r>
                  <a:rPr lang="en-US" sz="2200"/>
                  <a:t>. </a:t>
                </a:r>
                <a14:m>
                  <m:oMath xmlns:m="http://schemas.openxmlformats.org/officeDocument/2006/math">
                    <m:r>
                      <a:rPr lang="en-US" sz="2200" b="0" i="1" smtClean="0">
                        <a:latin typeface="Cambria Math" panose="02040503050406030204" pitchFamily="18" charset="0"/>
                      </a:rPr>
                      <m:t>≈</m:t>
                    </m:r>
                    <m:r>
                      <a:rPr lang="en-US" sz="2200" i="1">
                        <a:latin typeface="Cambria Math" panose="02040503050406030204" pitchFamily="18" charset="0"/>
                      </a:rPr>
                      <m:t>80%</m:t>
                    </m:r>
                    <m:r>
                      <a:rPr lang="en-US" sz="2200" b="1" i="1">
                        <a:solidFill>
                          <a:srgbClr val="FF0000"/>
                        </a:solidFill>
                        <a:latin typeface="Cambria Math" panose="02040503050406030204" pitchFamily="18" charset="0"/>
                      </a:rPr>
                      <m:t>&gt;</m:t>
                    </m:r>
                    <m:r>
                      <a:rPr lang="en-US" sz="2200" b="1" i="1">
                        <a:solidFill>
                          <a:srgbClr val="FF0000"/>
                        </a:solidFill>
                        <a:latin typeface="Cambria Math" panose="02040503050406030204" pitchFamily="18" charset="0"/>
                      </a:rPr>
                      <m:t>𝟑</m:t>
                    </m:r>
                    <m:r>
                      <a:rPr lang="en-US" sz="2200" b="1" i="1">
                        <a:solidFill>
                          <a:srgbClr val="FF0000"/>
                        </a:solidFill>
                        <a:latin typeface="Cambria Math" panose="02040503050406030204" pitchFamily="18" charset="0"/>
                      </a:rPr>
                      <m:t>/</m:t>
                    </m:r>
                    <m:r>
                      <a:rPr lang="en-US" sz="2200" b="1" i="1">
                        <a:solidFill>
                          <a:srgbClr val="FF0000"/>
                        </a:solidFill>
                        <a:latin typeface="Cambria Math" panose="02040503050406030204" pitchFamily="18" charset="0"/>
                      </a:rPr>
                      <m:t>𝟒</m:t>
                    </m:r>
                  </m:oMath>
                </a14:m>
                <a:r>
                  <a:rPr lang="en-US" sz="2200"/>
                  <a:t>.</a:t>
                </a:r>
              </a:p>
              <a:p>
                <a:pPr lvl="1"/>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=0,</m:t>
                    </m:r>
                    <m:r>
                      <a:rPr lang="en-US" b="0" i="1" smtClean="0">
                        <a:latin typeface="Cambria Math" panose="02040503050406030204" pitchFamily="18" charset="0"/>
                      </a:rPr>
                      <m:t>𝑦</m:t>
                    </m:r>
                    <m:r>
                      <a:rPr lang="en-US" b="0" i="1" smtClean="0">
                        <a:latin typeface="Cambria Math" panose="02040503050406030204" pitchFamily="18" charset="0"/>
                      </a:rPr>
                      <m:t>=0:</m:t>
                    </m:r>
                  </m:oMath>
                </a14:m>
                <a:r>
                  <a:rPr lang="en-US"/>
                  <a:t> Alice measures in the standard basis. If Alice measures “0”, Bob’s state will collapse to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e>
                    </m:d>
                  </m:oMath>
                </a14:m>
                <a:r>
                  <a:rPr lang="en-US"/>
                  <a:t>. Bob will also measure 0. </a:t>
                </a:r>
                <a:br>
                  <a:rPr lang="en-US"/>
                </a:br>
                <a:r>
                  <a:rPr lang="en-US"/>
                  <a:t>If Alice measures 1, Bob will measure 1. </a:t>
                </a:r>
                <a14:m>
                  <m:oMath xmlns:m="http://schemas.openxmlformats.org/officeDocument/2006/math">
                    <m:r>
                      <a:rPr lang="en-US" b="0" i="1" smtClean="0">
                        <a:latin typeface="Cambria Math" panose="02040503050406030204" pitchFamily="18" charset="0"/>
                      </a:rPr>
                      <m:t>⇒</m:t>
                    </m:r>
                  </m:oMath>
                </a14:m>
                <a:r>
                  <a:rPr lang="en-US"/>
                  <a:t>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Pr</m:t>
                        </m:r>
                      </m:fName>
                      <m:e>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r>
                          <a:rPr lang="en-US" i="1">
                            <a:latin typeface="Cambria Math" panose="02040503050406030204" pitchFamily="18" charset="0"/>
                          </a:rPr>
                          <m:t>)</m:t>
                        </m:r>
                      </m:e>
                    </m:func>
                    <m:r>
                      <a:rPr lang="en-US" b="0" i="1" smtClean="0">
                        <a:latin typeface="Cambria Math" panose="02040503050406030204" pitchFamily="18" charset="0"/>
                      </a:rPr>
                      <m:t>=1</m:t>
                    </m:r>
                  </m:oMath>
                </a14:m>
                <a:r>
                  <a:rPr lang="en-US"/>
                  <a:t>.</a:t>
                </a:r>
              </a:p>
              <a:p>
                <a:pPr lvl="1"/>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=0,</m:t>
                    </m:r>
                    <m:r>
                      <a:rPr lang="en-US" b="0" i="1" smtClean="0">
                        <a:latin typeface="Cambria Math" panose="02040503050406030204" pitchFamily="18" charset="0"/>
                      </a:rPr>
                      <m:t>𝑦</m:t>
                    </m:r>
                    <m:r>
                      <a:rPr lang="en-US" b="0" i="1" smtClean="0">
                        <a:latin typeface="Cambria Math" panose="02040503050406030204" pitchFamily="18" charset="0"/>
                      </a:rPr>
                      <m:t>=1</m:t>
                    </m:r>
                  </m:oMath>
                </a14:m>
                <a:r>
                  <a:rPr lang="en-US"/>
                  <a:t>: If Alice measures “0”, Bob’s state collapses to 0. Bob’s probability to output 0 is </a:t>
                </a:r>
                <a14:m>
                  <m:oMath xmlns:m="http://schemas.openxmlformats.org/officeDocument/2006/math">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8</m:t>
                                </m:r>
                              </m:den>
                            </m:f>
                          </m:e>
                        </m:d>
                        <m:r>
                          <a:rPr lang="en-US" b="0" i="1" smtClean="0">
                            <a:latin typeface="Cambria Math" panose="02040503050406030204" pitchFamily="18" charset="0"/>
                          </a:rPr>
                          <m:t>≈0.85 </m:t>
                        </m:r>
                      </m:e>
                    </m:func>
                  </m:oMath>
                </a14:m>
                <a:r>
                  <a:rPr lang="en-US"/>
                  <a:t>. Similar if Alice measures “1”.</a:t>
                </a:r>
              </a:p>
              <a:p>
                <a:pPr lvl="1"/>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m:t>
                    </m:r>
                    <m:r>
                      <a:rPr lang="en-US" b="0" i="1" smtClean="0">
                        <a:latin typeface="Cambria Math" panose="02040503050406030204" pitchFamily="18" charset="0"/>
                      </a:rPr>
                      <m:t>𝑦</m:t>
                    </m:r>
                    <m:r>
                      <a:rPr lang="en-US" b="0" i="1" smtClean="0">
                        <a:latin typeface="Cambria Math" panose="02040503050406030204" pitchFamily="18" charset="0"/>
                      </a:rPr>
                      <m:t>=0</m:t>
                    </m:r>
                  </m:oMath>
                </a14:m>
                <a:r>
                  <a:rPr lang="en-US"/>
                  <a:t>: Symmetric.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e>
                    </m:func>
                    <m:r>
                      <a:rPr lang="en-US" b="0" i="1" smtClean="0">
                        <a:latin typeface="Cambria Math" panose="02040503050406030204" pitchFamily="18" charset="0"/>
                      </a:rPr>
                      <m:t>≈0.85</m:t>
                    </m:r>
                  </m:oMath>
                </a14:m>
                <a:r>
                  <a:rPr lang="en-US"/>
                  <a:t>.</a:t>
                </a:r>
              </a:p>
              <a:p>
                <a:pPr lvl="1"/>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=1,</m:t>
                    </m:r>
                    <m:r>
                      <a:rPr lang="en-US" i="1">
                        <a:latin typeface="Cambria Math" panose="02040503050406030204" pitchFamily="18" charset="0"/>
                      </a:rPr>
                      <m:t>𝑦</m:t>
                    </m:r>
                    <m:r>
                      <a:rPr lang="en-US" i="1">
                        <a:latin typeface="Cambria Math" panose="02040503050406030204" pitchFamily="18" charset="0"/>
                      </a:rPr>
                      <m:t>=1</m:t>
                    </m:r>
                  </m:oMath>
                </a14:m>
                <a:r>
                  <a:rPr lang="en-US"/>
                  <a:t>: If Alice measures “0”, Bob’s state collapses to the state she measured. Bob’s basis has 45 degrees, and therefore they win with probability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a14:m>
                <a:r>
                  <a:rPr lang="en-US"/>
                  <a:t>.</a:t>
                </a:r>
              </a:p>
              <a:p>
                <a:pPr lvl="1"/>
                <a:r>
                  <a:rPr lang="en-US"/>
                  <a:t>Total winning probability: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d>
                      <m:dPr>
                        <m:ctrlPr>
                          <a:rPr lang="en-US" b="0" i="1" smtClean="0">
                            <a:latin typeface="Cambria Math" panose="02040503050406030204" pitchFamily="18" charset="0"/>
                          </a:rPr>
                        </m:ctrlPr>
                      </m:dPr>
                      <m:e>
                        <m:r>
                          <a:rPr lang="en-US" b="0" i="1" smtClean="0">
                            <a:latin typeface="Cambria Math" panose="02040503050406030204" pitchFamily="18" charset="0"/>
                          </a:rPr>
                          <m:t>1+2</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cos</m:t>
                                </m:r>
                              </m:e>
                              <m:sup>
                                <m:r>
                                  <a:rPr lang="en-US" b="0" i="1" smtClean="0">
                                    <a:latin typeface="Cambria Math" panose="02040503050406030204" pitchFamily="18" charset="0"/>
                                  </a:rPr>
                                  <m:t>2</m:t>
                                </m:r>
                              </m:sup>
                            </m:sSup>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𝜋</m:t>
                                    </m:r>
                                  </m:num>
                                  <m:den>
                                    <m:r>
                                      <a:rPr lang="en-US" b="0" i="1" smtClean="0">
                                        <a:latin typeface="Cambria Math" panose="02040503050406030204" pitchFamily="18" charset="0"/>
                                      </a:rPr>
                                      <m:t>8</m:t>
                                    </m:r>
                                  </m:den>
                                </m:f>
                              </m:e>
                            </m:d>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e>
                    </m:d>
                    <m:r>
                      <a:rPr lang="en-US" b="0" i="1" smtClean="0">
                        <a:latin typeface="Cambria Math" panose="02040503050406030204" pitchFamily="18" charset="0"/>
                      </a:rPr>
                      <m:t>≈0.801</m:t>
                    </m:r>
                  </m:oMath>
                </a14:m>
                <a:r>
                  <a:rPr lang="en-US"/>
                  <a:t>.</a:t>
                </a:r>
              </a:p>
              <a:p>
                <a:pPr lvl="1"/>
                <a:endParaRPr lang="en-US"/>
              </a:p>
              <a:p>
                <a:pPr lvl="1"/>
                <a:endParaRPr lang="en-US"/>
              </a:p>
              <a:p>
                <a:pPr lvl="1"/>
                <a:endParaRPr lang="en-US"/>
              </a:p>
              <a:p>
                <a:pPr lvl="1"/>
                <a:endParaRPr lang="en-US"/>
              </a:p>
            </p:txBody>
          </p:sp>
        </mc:Choice>
        <mc:Fallback xmlns="">
          <p:sp>
            <p:nvSpPr>
              <p:cNvPr id="7" name="Content Placeholder 2">
                <a:extLst>
                  <a:ext uri="{FF2B5EF4-FFF2-40B4-BE49-F238E27FC236}">
                    <a16:creationId xmlns:a16="http://schemas.microsoft.com/office/drawing/2014/main" id="{71F5D1A9-3362-344B-8697-085AE96455D1}"/>
                  </a:ext>
                </a:extLst>
              </p:cNvPr>
              <p:cNvSpPr txBox="1">
                <a:spLocks noRot="1" noChangeAspect="1" noMove="1" noResize="1" noEditPoints="1" noAdjustHandles="1" noChangeArrowheads="1" noChangeShapeType="1" noTextEdit="1"/>
              </p:cNvSpPr>
              <p:nvPr/>
            </p:nvSpPr>
            <p:spPr>
              <a:xfrm>
                <a:off x="609599" y="1113608"/>
                <a:ext cx="7832088" cy="5046563"/>
              </a:xfrm>
              <a:prstGeom prst="rect">
                <a:avLst/>
              </a:prstGeom>
              <a:blipFill>
                <a:blip r:embed="rId2"/>
                <a:stretch>
                  <a:fillRect l="-972" t="-752" r="-324" b="-9273"/>
                </a:stretch>
              </a:blipFill>
            </p:spPr>
            <p:txBody>
              <a:bodyPr/>
              <a:lstStyle/>
              <a:p>
                <a:r>
                  <a:rPr lang="en-IL">
                    <a:noFill/>
                  </a:rPr>
                  <a:t> </a:t>
                </a:r>
              </a:p>
            </p:txBody>
          </p:sp>
        </mc:Fallback>
      </mc:AlternateContent>
      <p:grpSp>
        <p:nvGrpSpPr>
          <p:cNvPr id="3" name="Group 2">
            <a:extLst>
              <a:ext uri="{FF2B5EF4-FFF2-40B4-BE49-F238E27FC236}">
                <a16:creationId xmlns:a16="http://schemas.microsoft.com/office/drawing/2014/main" id="{F9C4F946-3BBA-7E47-ADF0-D9E6D5B355BF}"/>
              </a:ext>
            </a:extLst>
          </p:cNvPr>
          <p:cNvGrpSpPr/>
          <p:nvPr/>
        </p:nvGrpSpPr>
        <p:grpSpPr>
          <a:xfrm>
            <a:off x="8525997" y="935473"/>
            <a:ext cx="3146288" cy="2917551"/>
            <a:chOff x="6692185" y="1504165"/>
            <a:chExt cx="5519091" cy="5565593"/>
          </a:xfrm>
        </p:grpSpPr>
        <p:pic>
          <p:nvPicPr>
            <p:cNvPr id="6" name="Picture 5">
              <a:extLst>
                <a:ext uri="{FF2B5EF4-FFF2-40B4-BE49-F238E27FC236}">
                  <a16:creationId xmlns:a16="http://schemas.microsoft.com/office/drawing/2014/main" id="{2B98B261-3305-5749-9D36-AF4537C8C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038" y="4001750"/>
              <a:ext cx="1642178" cy="2187326"/>
            </a:xfrm>
            <a:prstGeom prst="rect">
              <a:avLst/>
            </a:prstGeom>
          </p:spPr>
        </p:pic>
        <p:pic>
          <p:nvPicPr>
            <p:cNvPr id="8" name="Picture 7">
              <a:extLst>
                <a:ext uri="{FF2B5EF4-FFF2-40B4-BE49-F238E27FC236}">
                  <a16:creationId xmlns:a16="http://schemas.microsoft.com/office/drawing/2014/main" id="{1176A95A-A088-E447-8C96-50A544CBC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646" y="1508386"/>
              <a:ext cx="2260600" cy="2260600"/>
            </a:xfrm>
            <a:prstGeom prst="rect">
              <a:avLst/>
            </a:prstGeom>
          </p:spPr>
        </p:pic>
        <p:pic>
          <p:nvPicPr>
            <p:cNvPr id="9" name="Picture 8">
              <a:extLst>
                <a:ext uri="{FF2B5EF4-FFF2-40B4-BE49-F238E27FC236}">
                  <a16:creationId xmlns:a16="http://schemas.microsoft.com/office/drawing/2014/main" id="{5EA2E3D7-BF20-6044-9168-1CDE85740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0369" y="1504165"/>
              <a:ext cx="2260600" cy="2260600"/>
            </a:xfrm>
            <a:prstGeom prst="rect">
              <a:avLst/>
            </a:prstGeom>
          </p:spPr>
        </p:pic>
        <p:pic>
          <p:nvPicPr>
            <p:cNvPr id="10" name="Picture 2" descr="Bars">
              <a:extLst>
                <a:ext uri="{FF2B5EF4-FFF2-40B4-BE49-F238E27FC236}">
                  <a16:creationId xmlns:a16="http://schemas.microsoft.com/office/drawing/2014/main" id="{38A20191-27A4-074B-AFF7-FCC28D48205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2185" y="2802416"/>
              <a:ext cx="2320907" cy="1277818"/>
            </a:xfrm>
            <a:prstGeom prst="rect">
              <a:avLst/>
            </a:prstGeom>
            <a:noFill/>
            <a:effectLst/>
          </p:spPr>
        </p:pic>
        <p:pic>
          <p:nvPicPr>
            <p:cNvPr id="11" name="Picture 2" descr="Bars">
              <a:extLst>
                <a:ext uri="{FF2B5EF4-FFF2-40B4-BE49-F238E27FC236}">
                  <a16:creationId xmlns:a16="http://schemas.microsoft.com/office/drawing/2014/main" id="{D7F4F5D7-F4A7-7642-897D-90579E5430B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90369" y="2851866"/>
              <a:ext cx="2320907" cy="1228367"/>
            </a:xfrm>
            <a:prstGeom prst="rect">
              <a:avLst/>
            </a:prstGeom>
            <a:noFill/>
            <a:effectLst/>
          </p:spPr>
        </p:pic>
        <p:cxnSp>
          <p:nvCxnSpPr>
            <p:cNvPr id="12" name="Straight Arrow Connector 11">
              <a:extLst>
                <a:ext uri="{FF2B5EF4-FFF2-40B4-BE49-F238E27FC236}">
                  <a16:creationId xmlns:a16="http://schemas.microsoft.com/office/drawing/2014/main" id="{CB046A73-6006-2547-AE5A-6DAD983B8B5B}"/>
                </a:ext>
              </a:extLst>
            </p:cNvPr>
            <p:cNvCxnSpPr/>
            <p:nvPr/>
          </p:nvCxnSpPr>
          <p:spPr>
            <a:xfrm flipH="1" flipV="1">
              <a:off x="7392096" y="4128751"/>
              <a:ext cx="1438030" cy="7157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9B2C080-5AA2-B940-BBB4-767CDF6493E7}"/>
                </a:ext>
              </a:extLst>
            </p:cNvPr>
            <p:cNvCxnSpPr/>
            <p:nvPr/>
          </p:nvCxnSpPr>
          <p:spPr>
            <a:xfrm>
              <a:off x="6981374" y="4128751"/>
              <a:ext cx="1463379" cy="779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D835E81-56C6-3E4B-A948-4C6895834DBA}"/>
                    </a:ext>
                  </a:extLst>
                </p:cNvPr>
                <p:cNvSpPr txBox="1"/>
                <p:nvPr/>
              </p:nvSpPr>
              <p:spPr>
                <a:xfrm>
                  <a:off x="8136720" y="3885236"/>
                  <a:ext cx="660162" cy="7045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oMath>
                    </m:oMathPara>
                  </a14:m>
                  <a:endParaRPr lang="en-US"/>
                </a:p>
              </p:txBody>
            </p:sp>
          </mc:Choice>
          <mc:Fallback xmlns="">
            <p:sp>
              <p:nvSpPr>
                <p:cNvPr id="14" name="TextBox 13">
                  <a:extLst>
                    <a:ext uri="{FF2B5EF4-FFF2-40B4-BE49-F238E27FC236}">
                      <a16:creationId xmlns:a16="http://schemas.microsoft.com/office/drawing/2014/main" id="{BD835E81-56C6-3E4B-A948-4C6895834DBA}"/>
                    </a:ext>
                  </a:extLst>
                </p:cNvPr>
                <p:cNvSpPr txBox="1">
                  <a:spLocks noRot="1" noChangeAspect="1" noMove="1" noResize="1" noEditPoints="1" noAdjustHandles="1" noChangeArrowheads="1" noChangeShapeType="1" noTextEdit="1"/>
                </p:cNvSpPr>
                <p:nvPr/>
              </p:nvSpPr>
              <p:spPr>
                <a:xfrm>
                  <a:off x="8136720" y="3885236"/>
                  <a:ext cx="660162" cy="704520"/>
                </a:xfrm>
                <a:prstGeom prst="rect">
                  <a:avLst/>
                </a:prstGeom>
                <a:blipFill>
                  <a:blip r:embed="rId7"/>
                  <a:stretch>
                    <a:fillRect b="-9677"/>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0F58B55-9720-7741-BC66-617BC2CC6C1F}"/>
                    </a:ext>
                  </a:extLst>
                </p:cNvPr>
                <p:cNvSpPr txBox="1"/>
                <p:nvPr/>
              </p:nvSpPr>
              <p:spPr>
                <a:xfrm>
                  <a:off x="10004499" y="3904014"/>
                  <a:ext cx="666093" cy="7045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oMath>
                    </m:oMathPara>
                  </a14:m>
                  <a:endParaRPr lang="en-US"/>
                </a:p>
              </p:txBody>
            </p:sp>
          </mc:Choice>
          <mc:Fallback xmlns="">
            <p:sp>
              <p:nvSpPr>
                <p:cNvPr id="15" name="TextBox 14">
                  <a:extLst>
                    <a:ext uri="{FF2B5EF4-FFF2-40B4-BE49-F238E27FC236}">
                      <a16:creationId xmlns:a16="http://schemas.microsoft.com/office/drawing/2014/main" id="{10F58B55-9720-7741-BC66-617BC2CC6C1F}"/>
                    </a:ext>
                  </a:extLst>
                </p:cNvPr>
                <p:cNvSpPr txBox="1">
                  <a:spLocks noRot="1" noChangeAspect="1" noMove="1" noResize="1" noEditPoints="1" noAdjustHandles="1" noChangeArrowheads="1" noChangeShapeType="1" noTextEdit="1"/>
                </p:cNvSpPr>
                <p:nvPr/>
              </p:nvSpPr>
              <p:spPr>
                <a:xfrm>
                  <a:off x="10004499" y="3904014"/>
                  <a:ext cx="666093" cy="704520"/>
                </a:xfrm>
                <a:prstGeom prst="rect">
                  <a:avLst/>
                </a:prstGeom>
                <a:blipFill>
                  <a:blip r:embed="rId8"/>
                  <a:stretch>
                    <a:fillRect b="-36667"/>
                  </a:stretch>
                </a:blipFill>
              </p:spPr>
              <p:txBody>
                <a:bodyPr/>
                <a:lstStyle/>
                <a:p>
                  <a:r>
                    <a:rPr lang="en-IL">
                      <a:noFill/>
                    </a:rPr>
                    <a:t> </a:t>
                  </a:r>
                </a:p>
              </p:txBody>
            </p:sp>
          </mc:Fallback>
        </mc:AlternateContent>
        <p:cxnSp>
          <p:nvCxnSpPr>
            <p:cNvPr id="16" name="Straight Arrow Connector 15">
              <a:extLst>
                <a:ext uri="{FF2B5EF4-FFF2-40B4-BE49-F238E27FC236}">
                  <a16:creationId xmlns:a16="http://schemas.microsoft.com/office/drawing/2014/main" id="{D77A7BE9-7503-6B46-A639-CF72FD815AC5}"/>
                </a:ext>
              </a:extLst>
            </p:cNvPr>
            <p:cNvCxnSpPr/>
            <p:nvPr/>
          </p:nvCxnSpPr>
          <p:spPr>
            <a:xfrm flipV="1">
              <a:off x="9942180" y="4200395"/>
              <a:ext cx="1078489" cy="6401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23BF4BF-2FAC-144D-BEF1-F9C9FF871FF3}"/>
                </a:ext>
              </a:extLst>
            </p:cNvPr>
            <p:cNvCxnSpPr/>
            <p:nvPr/>
          </p:nvCxnSpPr>
          <p:spPr>
            <a:xfrm flipH="1">
              <a:off x="10214353" y="4239240"/>
              <a:ext cx="1133752" cy="6690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1DF3C6F-5DE5-D94E-857F-8F52C63C528D}"/>
                    </a:ext>
                  </a:extLst>
                </p:cNvPr>
                <p:cNvSpPr txBox="1"/>
                <p:nvPr/>
              </p:nvSpPr>
              <p:spPr>
                <a:xfrm>
                  <a:off x="6957766" y="4257248"/>
                  <a:ext cx="669442" cy="7045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𝑎</m:t>
                        </m:r>
                      </m:oMath>
                    </m:oMathPara>
                  </a14:m>
                  <a:endParaRPr lang="en-US"/>
                </a:p>
              </p:txBody>
            </p:sp>
          </mc:Choice>
          <mc:Fallback xmlns="">
            <p:sp>
              <p:nvSpPr>
                <p:cNvPr id="18" name="TextBox 17">
                  <a:extLst>
                    <a:ext uri="{FF2B5EF4-FFF2-40B4-BE49-F238E27FC236}">
                      <a16:creationId xmlns:a16="http://schemas.microsoft.com/office/drawing/2014/main" id="{D1DF3C6F-5DE5-D94E-857F-8F52C63C528D}"/>
                    </a:ext>
                  </a:extLst>
                </p:cNvPr>
                <p:cNvSpPr txBox="1">
                  <a:spLocks noRot="1" noChangeAspect="1" noMove="1" noResize="1" noEditPoints="1" noAdjustHandles="1" noChangeArrowheads="1" noChangeShapeType="1" noTextEdit="1"/>
                </p:cNvSpPr>
                <p:nvPr/>
              </p:nvSpPr>
              <p:spPr>
                <a:xfrm>
                  <a:off x="6957766" y="4257248"/>
                  <a:ext cx="669442" cy="704520"/>
                </a:xfrm>
                <a:prstGeom prst="rect">
                  <a:avLst/>
                </a:prstGeom>
                <a:blipFill>
                  <a:blip r:embed="rId9"/>
                  <a:stretch>
                    <a:fillRect b="-10000"/>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82DEC9F-EAD3-7F47-AFD1-14ED621F04BB}"/>
                    </a:ext>
                  </a:extLst>
                </p:cNvPr>
                <p:cNvSpPr txBox="1"/>
                <p:nvPr/>
              </p:nvSpPr>
              <p:spPr>
                <a:xfrm>
                  <a:off x="10763009" y="4486606"/>
                  <a:ext cx="658727" cy="7045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𝑏</m:t>
                        </m:r>
                      </m:oMath>
                    </m:oMathPara>
                  </a14:m>
                  <a:endParaRPr lang="en-US"/>
                </a:p>
              </p:txBody>
            </p:sp>
          </mc:Choice>
          <mc:Fallback xmlns="">
            <p:sp>
              <p:nvSpPr>
                <p:cNvPr id="19" name="TextBox 18">
                  <a:extLst>
                    <a:ext uri="{FF2B5EF4-FFF2-40B4-BE49-F238E27FC236}">
                      <a16:creationId xmlns:a16="http://schemas.microsoft.com/office/drawing/2014/main" id="{682DEC9F-EAD3-7F47-AFD1-14ED621F04BB}"/>
                    </a:ext>
                  </a:extLst>
                </p:cNvPr>
                <p:cNvSpPr txBox="1">
                  <a:spLocks noRot="1" noChangeAspect="1" noMove="1" noResize="1" noEditPoints="1" noAdjustHandles="1" noChangeArrowheads="1" noChangeShapeType="1" noTextEdit="1"/>
                </p:cNvSpPr>
                <p:nvPr/>
              </p:nvSpPr>
              <p:spPr>
                <a:xfrm>
                  <a:off x="10763009" y="4486606"/>
                  <a:ext cx="658727" cy="704520"/>
                </a:xfrm>
                <a:prstGeom prst="rect">
                  <a:avLst/>
                </a:prstGeom>
                <a:blipFill>
                  <a:blip r:embed="rId10"/>
                  <a:stretch>
                    <a:fillRect b="-19355"/>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9782872-EC3A-D34B-97E6-C67BDC3630B1}"/>
                    </a:ext>
                  </a:extLst>
                </p:cNvPr>
                <p:cNvSpPr/>
                <p:nvPr/>
              </p:nvSpPr>
              <p:spPr>
                <a:xfrm>
                  <a:off x="6692187" y="6189074"/>
                  <a:ext cx="5283160" cy="880684"/>
                </a:xfrm>
                <a:prstGeom prst="rect">
                  <a:avLst/>
                </a:prstGeom>
              </p:spPr>
              <p:txBody>
                <a:bodyPr wrap="square">
                  <a:spAutoFit/>
                </a:bodyPr>
                <a:lstStyle/>
                <a:p>
                  <a:r>
                    <a:rPr lang="en-US" sz="2400"/>
                    <a:t>Win if: </a:t>
                  </a:r>
                  <a14:m>
                    <m:oMath xmlns:m="http://schemas.openxmlformats.org/officeDocument/2006/math">
                      <m:r>
                        <a:rPr lang="en-US" sz="2400" i="1">
                          <a:latin typeface="Cambria Math" charset="0"/>
                        </a:rPr>
                        <m:t>𝑎</m:t>
                      </m:r>
                      <m:r>
                        <a:rPr lang="en-US" sz="2400" i="1">
                          <a:latin typeface="Cambria Math" charset="0"/>
                        </a:rPr>
                        <m:t>⊕</m:t>
                      </m:r>
                      <m:r>
                        <a:rPr lang="en-US" sz="2400" i="1">
                          <a:latin typeface="Cambria Math" charset="0"/>
                        </a:rPr>
                        <m:t>𝑏</m:t>
                      </m:r>
                      <m:r>
                        <a:rPr lang="en-US" sz="2400" i="1">
                          <a:latin typeface="Cambria Math" charset="0"/>
                        </a:rPr>
                        <m:t>=</m:t>
                      </m:r>
                      <m:r>
                        <a:rPr lang="en-US" sz="2400" b="0" i="1" smtClean="0">
                          <a:latin typeface="Cambria Math" panose="02040503050406030204" pitchFamily="18" charset="0"/>
                        </a:rPr>
                        <m:t>𝑥</m:t>
                      </m:r>
                      <m:r>
                        <a:rPr lang="en-US" sz="2400" i="1" smtClean="0">
                          <a:latin typeface="Cambria Math" charset="0"/>
                        </a:rPr>
                        <m:t>∧</m:t>
                      </m:r>
                      <m:r>
                        <a:rPr lang="en-US" sz="2400" b="0" i="1" smtClean="0">
                          <a:latin typeface="Cambria Math" panose="02040503050406030204" pitchFamily="18" charset="0"/>
                        </a:rPr>
                        <m:t>𝑦</m:t>
                      </m:r>
                    </m:oMath>
                  </a14:m>
                  <a:endParaRPr lang="en-US" sz="2400"/>
                </a:p>
              </p:txBody>
            </p:sp>
          </mc:Choice>
          <mc:Fallback xmlns="">
            <p:sp>
              <p:nvSpPr>
                <p:cNvPr id="20" name="Rectangle 19">
                  <a:extLst>
                    <a:ext uri="{FF2B5EF4-FFF2-40B4-BE49-F238E27FC236}">
                      <a16:creationId xmlns:a16="http://schemas.microsoft.com/office/drawing/2014/main" id="{E9782872-EC3A-D34B-97E6-C67BDC3630B1}"/>
                    </a:ext>
                  </a:extLst>
                </p:cNvPr>
                <p:cNvSpPr>
                  <a:spLocks noRot="1" noChangeAspect="1" noMove="1" noResize="1" noEditPoints="1" noAdjustHandles="1" noChangeArrowheads="1" noChangeShapeType="1" noTextEdit="1"/>
                </p:cNvSpPr>
                <p:nvPr/>
              </p:nvSpPr>
              <p:spPr>
                <a:xfrm>
                  <a:off x="6692187" y="6189074"/>
                  <a:ext cx="5283160" cy="880684"/>
                </a:xfrm>
                <a:prstGeom prst="rect">
                  <a:avLst/>
                </a:prstGeom>
                <a:blipFill>
                  <a:blip r:embed="rId11"/>
                  <a:stretch>
                    <a:fillRect l="-3361" t="-7895" b="-28947"/>
                  </a:stretch>
                </a:blipFill>
              </p:spPr>
              <p:txBody>
                <a:bodyPr/>
                <a:lstStyle/>
                <a:p>
                  <a:r>
                    <a:rPr lang="en-IL">
                      <a:noFill/>
                    </a:rPr>
                    <a:t> </a:t>
                  </a:r>
                </a:p>
              </p:txBody>
            </p:sp>
          </mc:Fallback>
        </mc:AlternateContent>
      </p:grpSp>
      <p:grpSp>
        <p:nvGrpSpPr>
          <p:cNvPr id="63" name="Group 62">
            <a:extLst>
              <a:ext uri="{FF2B5EF4-FFF2-40B4-BE49-F238E27FC236}">
                <a16:creationId xmlns:a16="http://schemas.microsoft.com/office/drawing/2014/main" id="{35341FEB-A01E-7C46-9F3B-5A2BDEF3AE89}"/>
              </a:ext>
            </a:extLst>
          </p:cNvPr>
          <p:cNvGrpSpPr/>
          <p:nvPr/>
        </p:nvGrpSpPr>
        <p:grpSpPr>
          <a:xfrm>
            <a:off x="8704930" y="4328583"/>
            <a:ext cx="1139371" cy="1349927"/>
            <a:chOff x="8704930" y="4328583"/>
            <a:chExt cx="1139371" cy="1349927"/>
          </a:xfrm>
        </p:grpSpPr>
        <p:grpSp>
          <p:nvGrpSpPr>
            <p:cNvPr id="38" name="Group 37">
              <a:extLst>
                <a:ext uri="{FF2B5EF4-FFF2-40B4-BE49-F238E27FC236}">
                  <a16:creationId xmlns:a16="http://schemas.microsoft.com/office/drawing/2014/main" id="{04814CC8-3AC6-194C-B04F-64F1B76B16E5}"/>
                </a:ext>
              </a:extLst>
            </p:cNvPr>
            <p:cNvGrpSpPr/>
            <p:nvPr/>
          </p:nvGrpSpPr>
          <p:grpSpPr>
            <a:xfrm>
              <a:off x="8886860" y="4942576"/>
              <a:ext cx="626577" cy="577000"/>
              <a:chOff x="8633430" y="4050250"/>
              <a:chExt cx="763698" cy="743518"/>
            </a:xfrm>
          </p:grpSpPr>
          <p:cxnSp>
            <p:nvCxnSpPr>
              <p:cNvPr id="23" name="Straight Arrow Connector 22">
                <a:extLst>
                  <a:ext uri="{FF2B5EF4-FFF2-40B4-BE49-F238E27FC236}">
                    <a16:creationId xmlns:a16="http://schemas.microsoft.com/office/drawing/2014/main" id="{039E749A-3D1D-2D4B-8B5B-EB38F08D8597}"/>
                  </a:ext>
                </a:extLst>
              </p:cNvPr>
              <p:cNvCxnSpPr>
                <a:cxnSpLocks/>
              </p:cNvCxnSpPr>
              <p:nvPr/>
            </p:nvCxnSpPr>
            <p:spPr>
              <a:xfrm>
                <a:off x="8656722" y="4793767"/>
                <a:ext cx="74040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92B1EF0-300E-1D4B-BCA3-4CB67DA52A7E}"/>
                  </a:ext>
                </a:extLst>
              </p:cNvPr>
              <p:cNvCxnSpPr>
                <a:cxnSpLocks/>
              </p:cNvCxnSpPr>
              <p:nvPr/>
            </p:nvCxnSpPr>
            <p:spPr>
              <a:xfrm flipH="1" flipV="1">
                <a:off x="8633430" y="4050250"/>
                <a:ext cx="26142" cy="74351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7B67D0F-5003-354E-88F0-457F6B8A3E75}"/>
                    </a:ext>
                  </a:extLst>
                </p:cNvPr>
                <p:cNvSpPr txBox="1"/>
                <p:nvPr/>
              </p:nvSpPr>
              <p:spPr>
                <a:xfrm>
                  <a:off x="9013577" y="4328583"/>
                  <a:ext cx="8307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=0</m:t>
                        </m:r>
                      </m:oMath>
                    </m:oMathPara>
                  </a14:m>
                  <a:endParaRPr lang="en-US"/>
                </a:p>
              </p:txBody>
            </p:sp>
          </mc:Choice>
          <mc:Fallback xmlns="">
            <p:sp>
              <p:nvSpPr>
                <p:cNvPr id="36" name="TextBox 35">
                  <a:extLst>
                    <a:ext uri="{FF2B5EF4-FFF2-40B4-BE49-F238E27FC236}">
                      <a16:creationId xmlns:a16="http://schemas.microsoft.com/office/drawing/2014/main" id="{B7B67D0F-5003-354E-88F0-457F6B8A3E75}"/>
                    </a:ext>
                  </a:extLst>
                </p:cNvPr>
                <p:cNvSpPr txBox="1">
                  <a:spLocks noRot="1" noChangeAspect="1" noMove="1" noResize="1" noEditPoints="1" noAdjustHandles="1" noChangeArrowheads="1" noChangeShapeType="1" noTextEdit="1"/>
                </p:cNvSpPr>
                <p:nvPr/>
              </p:nvSpPr>
              <p:spPr>
                <a:xfrm>
                  <a:off x="9013577" y="4328583"/>
                  <a:ext cx="830724" cy="358271"/>
                </a:xfrm>
                <a:prstGeom prst="rect">
                  <a:avLst/>
                </a:prstGeom>
                <a:blipFill>
                  <a:blip r:embed="rId12"/>
                  <a:stretch>
                    <a:fillRect r="-10448" b="-20000"/>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2B30B07E-8CF8-D442-9310-F3DAD5BD2344}"/>
                    </a:ext>
                  </a:extLst>
                </p:cNvPr>
                <p:cNvSpPr txBox="1"/>
                <p:nvPr/>
              </p:nvSpPr>
              <p:spPr>
                <a:xfrm>
                  <a:off x="9435121" y="5320239"/>
                  <a:ext cx="3606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m:t>
                        </m:r>
                      </m:oMath>
                    </m:oMathPara>
                  </a14:m>
                  <a:endParaRPr lang="en-US"/>
                </a:p>
              </p:txBody>
            </p:sp>
          </mc:Choice>
          <mc:Fallback xmlns="">
            <p:sp>
              <p:nvSpPr>
                <p:cNvPr id="49" name="TextBox 48">
                  <a:extLst>
                    <a:ext uri="{FF2B5EF4-FFF2-40B4-BE49-F238E27FC236}">
                      <a16:creationId xmlns:a16="http://schemas.microsoft.com/office/drawing/2014/main" id="{2B30B07E-8CF8-D442-9310-F3DAD5BD2344}"/>
                    </a:ext>
                  </a:extLst>
                </p:cNvPr>
                <p:cNvSpPr txBox="1">
                  <a:spLocks noRot="1" noChangeAspect="1" noMove="1" noResize="1" noEditPoints="1" noAdjustHandles="1" noChangeArrowheads="1" noChangeShapeType="1" noTextEdit="1"/>
                </p:cNvSpPr>
                <p:nvPr/>
              </p:nvSpPr>
              <p:spPr>
                <a:xfrm>
                  <a:off x="9435121" y="5320239"/>
                  <a:ext cx="360624" cy="358271"/>
                </a:xfrm>
                <a:prstGeom prst="rect">
                  <a:avLst/>
                </a:prstGeom>
                <a:blipFill>
                  <a:blip r:embed="rId13"/>
                  <a:stretch>
                    <a:fillRect l="-3448" b="-20690"/>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A06AEBC-A24E-3342-91E6-E44BDC68C925}"/>
                    </a:ext>
                  </a:extLst>
                </p:cNvPr>
                <p:cNvSpPr txBox="1"/>
                <p:nvPr/>
              </p:nvSpPr>
              <p:spPr>
                <a:xfrm>
                  <a:off x="8704930" y="4589853"/>
                  <a:ext cx="3606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oMath>
                    </m:oMathPara>
                  </a14:m>
                  <a:endParaRPr lang="en-US"/>
                </a:p>
              </p:txBody>
            </p:sp>
          </mc:Choice>
          <mc:Fallback xmlns="">
            <p:sp>
              <p:nvSpPr>
                <p:cNvPr id="50" name="TextBox 49">
                  <a:extLst>
                    <a:ext uri="{FF2B5EF4-FFF2-40B4-BE49-F238E27FC236}">
                      <a16:creationId xmlns:a16="http://schemas.microsoft.com/office/drawing/2014/main" id="{AA06AEBC-A24E-3342-91E6-E44BDC68C925}"/>
                    </a:ext>
                  </a:extLst>
                </p:cNvPr>
                <p:cNvSpPr txBox="1">
                  <a:spLocks noRot="1" noChangeAspect="1" noMove="1" noResize="1" noEditPoints="1" noAdjustHandles="1" noChangeArrowheads="1" noChangeShapeType="1" noTextEdit="1"/>
                </p:cNvSpPr>
                <p:nvPr/>
              </p:nvSpPr>
              <p:spPr>
                <a:xfrm>
                  <a:off x="8704930" y="4589853"/>
                  <a:ext cx="360624" cy="358271"/>
                </a:xfrm>
                <a:prstGeom prst="rect">
                  <a:avLst/>
                </a:prstGeom>
                <a:blipFill>
                  <a:blip r:embed="rId14"/>
                  <a:stretch>
                    <a:fillRect l="-3448" r="-3448" b="-24138"/>
                  </a:stretch>
                </a:blipFill>
              </p:spPr>
              <p:txBody>
                <a:bodyPr/>
                <a:lstStyle/>
                <a:p>
                  <a:r>
                    <a:rPr lang="en-IL">
                      <a:noFill/>
                    </a:rPr>
                    <a:t> </a:t>
                  </a:r>
                </a:p>
              </p:txBody>
            </p:sp>
          </mc:Fallback>
        </mc:AlternateContent>
      </p:grpSp>
      <p:grpSp>
        <p:nvGrpSpPr>
          <p:cNvPr id="62" name="Group 61">
            <a:extLst>
              <a:ext uri="{FF2B5EF4-FFF2-40B4-BE49-F238E27FC236}">
                <a16:creationId xmlns:a16="http://schemas.microsoft.com/office/drawing/2014/main" id="{00194A92-C00B-6449-9D45-13B94FE70D32}"/>
              </a:ext>
            </a:extLst>
          </p:cNvPr>
          <p:cNvGrpSpPr/>
          <p:nvPr/>
        </p:nvGrpSpPr>
        <p:grpSpPr>
          <a:xfrm>
            <a:off x="10252259" y="4363302"/>
            <a:ext cx="1111374" cy="1285641"/>
            <a:chOff x="10252259" y="4363302"/>
            <a:chExt cx="1111374" cy="1285641"/>
          </a:xfrm>
        </p:grpSpPr>
        <p:grpSp>
          <p:nvGrpSpPr>
            <p:cNvPr id="39" name="Group 38">
              <a:extLst>
                <a:ext uri="{FF2B5EF4-FFF2-40B4-BE49-F238E27FC236}">
                  <a16:creationId xmlns:a16="http://schemas.microsoft.com/office/drawing/2014/main" id="{1E4B82C9-414C-124C-950B-1101BD99081C}"/>
                </a:ext>
              </a:extLst>
            </p:cNvPr>
            <p:cNvGrpSpPr/>
            <p:nvPr/>
          </p:nvGrpSpPr>
          <p:grpSpPr>
            <a:xfrm>
              <a:off x="10434189" y="4913008"/>
              <a:ext cx="626577" cy="577000"/>
              <a:chOff x="8633430" y="4050250"/>
              <a:chExt cx="763698" cy="743518"/>
            </a:xfrm>
          </p:grpSpPr>
          <p:cxnSp>
            <p:nvCxnSpPr>
              <p:cNvPr id="40" name="Straight Arrow Connector 39">
                <a:extLst>
                  <a:ext uri="{FF2B5EF4-FFF2-40B4-BE49-F238E27FC236}">
                    <a16:creationId xmlns:a16="http://schemas.microsoft.com/office/drawing/2014/main" id="{B3417B1C-2060-1242-AF9A-447110C9D834}"/>
                  </a:ext>
                </a:extLst>
              </p:cNvPr>
              <p:cNvCxnSpPr>
                <a:cxnSpLocks/>
              </p:cNvCxnSpPr>
              <p:nvPr/>
            </p:nvCxnSpPr>
            <p:spPr>
              <a:xfrm>
                <a:off x="8656722" y="4793767"/>
                <a:ext cx="74040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0B0338D-0C42-D54F-B3FB-C685CD1A5925}"/>
                  </a:ext>
                </a:extLst>
              </p:cNvPr>
              <p:cNvCxnSpPr>
                <a:cxnSpLocks/>
              </p:cNvCxnSpPr>
              <p:nvPr/>
            </p:nvCxnSpPr>
            <p:spPr>
              <a:xfrm flipH="1" flipV="1">
                <a:off x="8633430" y="4050250"/>
                <a:ext cx="26142" cy="74351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32000DD-B336-5F45-BCC2-C19B273DF949}"/>
                    </a:ext>
                  </a:extLst>
                </p:cNvPr>
                <p:cNvSpPr txBox="1"/>
                <p:nvPr/>
              </p:nvSpPr>
              <p:spPr>
                <a:xfrm>
                  <a:off x="10529648" y="4363302"/>
                  <a:ext cx="833985"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=0</m:t>
                        </m:r>
                      </m:oMath>
                    </m:oMathPara>
                  </a14:m>
                  <a:endParaRPr lang="en-US"/>
                </a:p>
              </p:txBody>
            </p:sp>
          </mc:Choice>
          <mc:Fallback xmlns="">
            <p:sp>
              <p:nvSpPr>
                <p:cNvPr id="45" name="TextBox 44">
                  <a:extLst>
                    <a:ext uri="{FF2B5EF4-FFF2-40B4-BE49-F238E27FC236}">
                      <a16:creationId xmlns:a16="http://schemas.microsoft.com/office/drawing/2014/main" id="{732000DD-B336-5F45-BCC2-C19B273DF949}"/>
                    </a:ext>
                  </a:extLst>
                </p:cNvPr>
                <p:cNvSpPr txBox="1">
                  <a:spLocks noRot="1" noChangeAspect="1" noMove="1" noResize="1" noEditPoints="1" noAdjustHandles="1" noChangeArrowheads="1" noChangeShapeType="1" noTextEdit="1"/>
                </p:cNvSpPr>
                <p:nvPr/>
              </p:nvSpPr>
              <p:spPr>
                <a:xfrm>
                  <a:off x="10529648" y="4363302"/>
                  <a:ext cx="833985" cy="358271"/>
                </a:xfrm>
                <a:prstGeom prst="rect">
                  <a:avLst/>
                </a:prstGeom>
                <a:blipFill>
                  <a:blip r:embed="rId15"/>
                  <a:stretch>
                    <a:fillRect r="-11940" b="-41379"/>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E62F1A2-EF0D-214E-A4F5-5554EC8581EC}"/>
                    </a:ext>
                  </a:extLst>
                </p:cNvPr>
                <p:cNvSpPr txBox="1"/>
                <p:nvPr/>
              </p:nvSpPr>
              <p:spPr>
                <a:xfrm>
                  <a:off x="10966821" y="5290672"/>
                  <a:ext cx="3606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m:t>
                        </m:r>
                      </m:oMath>
                    </m:oMathPara>
                  </a14:m>
                  <a:endParaRPr lang="en-US"/>
                </a:p>
              </p:txBody>
            </p:sp>
          </mc:Choice>
          <mc:Fallback xmlns="">
            <p:sp>
              <p:nvSpPr>
                <p:cNvPr id="55" name="TextBox 54">
                  <a:extLst>
                    <a:ext uri="{FF2B5EF4-FFF2-40B4-BE49-F238E27FC236}">
                      <a16:creationId xmlns:a16="http://schemas.microsoft.com/office/drawing/2014/main" id="{AE62F1A2-EF0D-214E-A4F5-5554EC8581EC}"/>
                    </a:ext>
                  </a:extLst>
                </p:cNvPr>
                <p:cNvSpPr txBox="1">
                  <a:spLocks noRot="1" noChangeAspect="1" noMove="1" noResize="1" noEditPoints="1" noAdjustHandles="1" noChangeArrowheads="1" noChangeShapeType="1" noTextEdit="1"/>
                </p:cNvSpPr>
                <p:nvPr/>
              </p:nvSpPr>
              <p:spPr>
                <a:xfrm>
                  <a:off x="10966821" y="5290672"/>
                  <a:ext cx="360624" cy="358271"/>
                </a:xfrm>
                <a:prstGeom prst="rect">
                  <a:avLst/>
                </a:prstGeom>
                <a:blipFill>
                  <a:blip r:embed="rId16"/>
                  <a:stretch>
                    <a:fillRect l="-3448" r="-3448" b="-24138"/>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0E1F332-E066-5640-9FD9-3AD9953C91A2}"/>
                    </a:ext>
                  </a:extLst>
                </p:cNvPr>
                <p:cNvSpPr txBox="1"/>
                <p:nvPr/>
              </p:nvSpPr>
              <p:spPr>
                <a:xfrm>
                  <a:off x="10252259" y="4513417"/>
                  <a:ext cx="3606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oMath>
                    </m:oMathPara>
                  </a14:m>
                  <a:endParaRPr lang="en-US"/>
                </a:p>
              </p:txBody>
            </p:sp>
          </mc:Choice>
          <mc:Fallback xmlns="">
            <p:sp>
              <p:nvSpPr>
                <p:cNvPr id="57" name="TextBox 56">
                  <a:extLst>
                    <a:ext uri="{FF2B5EF4-FFF2-40B4-BE49-F238E27FC236}">
                      <a16:creationId xmlns:a16="http://schemas.microsoft.com/office/drawing/2014/main" id="{B0E1F332-E066-5640-9FD9-3AD9953C91A2}"/>
                    </a:ext>
                  </a:extLst>
                </p:cNvPr>
                <p:cNvSpPr txBox="1">
                  <a:spLocks noRot="1" noChangeAspect="1" noMove="1" noResize="1" noEditPoints="1" noAdjustHandles="1" noChangeArrowheads="1" noChangeShapeType="1" noTextEdit="1"/>
                </p:cNvSpPr>
                <p:nvPr/>
              </p:nvSpPr>
              <p:spPr>
                <a:xfrm>
                  <a:off x="10252259" y="4513417"/>
                  <a:ext cx="360624" cy="358271"/>
                </a:xfrm>
                <a:prstGeom prst="rect">
                  <a:avLst/>
                </a:prstGeom>
                <a:blipFill>
                  <a:blip r:embed="rId14"/>
                  <a:stretch>
                    <a:fillRect l="-3448" r="-3448" b="-24138"/>
                  </a:stretch>
                </a:blipFill>
              </p:spPr>
              <p:txBody>
                <a:bodyPr/>
                <a:lstStyle/>
                <a:p>
                  <a:r>
                    <a:rPr lang="en-IL">
                      <a:noFill/>
                    </a:rPr>
                    <a:t> </a:t>
                  </a:r>
                </a:p>
              </p:txBody>
            </p:sp>
          </mc:Fallback>
        </mc:AlternateContent>
      </p:grpSp>
      <p:grpSp>
        <p:nvGrpSpPr>
          <p:cNvPr id="64" name="Group 63">
            <a:extLst>
              <a:ext uri="{FF2B5EF4-FFF2-40B4-BE49-F238E27FC236}">
                <a16:creationId xmlns:a16="http://schemas.microsoft.com/office/drawing/2014/main" id="{D8A20097-06E4-A743-97B5-494720F3BF59}"/>
              </a:ext>
            </a:extLst>
          </p:cNvPr>
          <p:cNvGrpSpPr/>
          <p:nvPr/>
        </p:nvGrpSpPr>
        <p:grpSpPr>
          <a:xfrm>
            <a:off x="8533004" y="5759712"/>
            <a:ext cx="1304715" cy="832686"/>
            <a:chOff x="8533004" y="5759712"/>
            <a:chExt cx="1304715" cy="832686"/>
          </a:xfrm>
        </p:grpSpPr>
        <p:grpSp>
          <p:nvGrpSpPr>
            <p:cNvPr id="34" name="Group 33">
              <a:extLst>
                <a:ext uri="{FF2B5EF4-FFF2-40B4-BE49-F238E27FC236}">
                  <a16:creationId xmlns:a16="http://schemas.microsoft.com/office/drawing/2014/main" id="{3E574FEA-4640-0840-844A-222B3B224FFD}"/>
                </a:ext>
              </a:extLst>
            </p:cNvPr>
            <p:cNvGrpSpPr/>
            <p:nvPr/>
          </p:nvGrpSpPr>
          <p:grpSpPr>
            <a:xfrm rot="20299808">
              <a:off x="8812556" y="6015398"/>
              <a:ext cx="626577" cy="577000"/>
              <a:chOff x="8649634" y="5668360"/>
              <a:chExt cx="763698" cy="743518"/>
            </a:xfrm>
          </p:grpSpPr>
          <p:cxnSp>
            <p:nvCxnSpPr>
              <p:cNvPr id="32" name="Straight Arrow Connector 31">
                <a:extLst>
                  <a:ext uri="{FF2B5EF4-FFF2-40B4-BE49-F238E27FC236}">
                    <a16:creationId xmlns:a16="http://schemas.microsoft.com/office/drawing/2014/main" id="{EC7E4472-F1AF-EA43-A8CE-8AF4C5033F58}"/>
                  </a:ext>
                </a:extLst>
              </p:cNvPr>
              <p:cNvCxnSpPr>
                <a:cxnSpLocks/>
              </p:cNvCxnSpPr>
              <p:nvPr/>
            </p:nvCxnSpPr>
            <p:spPr>
              <a:xfrm>
                <a:off x="8672926" y="6411877"/>
                <a:ext cx="74040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B527EB0-2249-0E48-8E7D-8737AAE88C66}"/>
                  </a:ext>
                </a:extLst>
              </p:cNvPr>
              <p:cNvCxnSpPr>
                <a:cxnSpLocks/>
              </p:cNvCxnSpPr>
              <p:nvPr/>
            </p:nvCxnSpPr>
            <p:spPr>
              <a:xfrm flipH="1" flipV="1">
                <a:off x="8649634" y="5668360"/>
                <a:ext cx="26142" cy="74351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957BC35-E645-3540-8DCF-5BA5DDA90345}"/>
                    </a:ext>
                  </a:extLst>
                </p:cNvPr>
                <p:cNvSpPr txBox="1"/>
                <p:nvPr/>
              </p:nvSpPr>
              <p:spPr>
                <a:xfrm>
                  <a:off x="9006995" y="5759712"/>
                  <a:ext cx="8307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=1</m:t>
                        </m:r>
                      </m:oMath>
                    </m:oMathPara>
                  </a14:m>
                  <a:endParaRPr lang="en-US"/>
                </a:p>
              </p:txBody>
            </p:sp>
          </mc:Choice>
          <mc:Fallback xmlns="">
            <p:sp>
              <p:nvSpPr>
                <p:cNvPr id="37" name="TextBox 36">
                  <a:extLst>
                    <a:ext uri="{FF2B5EF4-FFF2-40B4-BE49-F238E27FC236}">
                      <a16:creationId xmlns:a16="http://schemas.microsoft.com/office/drawing/2014/main" id="{0957BC35-E645-3540-8DCF-5BA5DDA90345}"/>
                    </a:ext>
                  </a:extLst>
                </p:cNvPr>
                <p:cNvSpPr txBox="1">
                  <a:spLocks noRot="1" noChangeAspect="1" noMove="1" noResize="1" noEditPoints="1" noAdjustHandles="1" noChangeArrowheads="1" noChangeShapeType="1" noTextEdit="1"/>
                </p:cNvSpPr>
                <p:nvPr/>
              </p:nvSpPr>
              <p:spPr>
                <a:xfrm>
                  <a:off x="9006995" y="5759712"/>
                  <a:ext cx="830724" cy="358271"/>
                </a:xfrm>
                <a:prstGeom prst="rect">
                  <a:avLst/>
                </a:prstGeom>
                <a:blipFill>
                  <a:blip r:embed="rId17"/>
                  <a:stretch>
                    <a:fillRect r="-12121" b="-24138"/>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98E2E765-4CF5-FE44-8309-9DB4C62F6924}"/>
                    </a:ext>
                  </a:extLst>
                </p:cNvPr>
                <p:cNvSpPr txBox="1"/>
                <p:nvPr/>
              </p:nvSpPr>
              <p:spPr>
                <a:xfrm>
                  <a:off x="9435121" y="6187436"/>
                  <a:ext cx="3606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m:t>
                        </m:r>
                      </m:oMath>
                    </m:oMathPara>
                  </a14:m>
                  <a:endParaRPr lang="en-US"/>
                </a:p>
              </p:txBody>
            </p:sp>
          </mc:Choice>
          <mc:Fallback xmlns="">
            <p:sp>
              <p:nvSpPr>
                <p:cNvPr id="51" name="TextBox 50">
                  <a:extLst>
                    <a:ext uri="{FF2B5EF4-FFF2-40B4-BE49-F238E27FC236}">
                      <a16:creationId xmlns:a16="http://schemas.microsoft.com/office/drawing/2014/main" id="{98E2E765-4CF5-FE44-8309-9DB4C62F6924}"/>
                    </a:ext>
                  </a:extLst>
                </p:cNvPr>
                <p:cNvSpPr txBox="1">
                  <a:spLocks noRot="1" noChangeAspect="1" noMove="1" noResize="1" noEditPoints="1" noAdjustHandles="1" noChangeArrowheads="1" noChangeShapeType="1" noTextEdit="1"/>
                </p:cNvSpPr>
                <p:nvPr/>
              </p:nvSpPr>
              <p:spPr>
                <a:xfrm>
                  <a:off x="9435121" y="6187436"/>
                  <a:ext cx="360624" cy="358271"/>
                </a:xfrm>
                <a:prstGeom prst="rect">
                  <a:avLst/>
                </a:prstGeom>
                <a:blipFill>
                  <a:blip r:embed="rId18"/>
                  <a:stretch>
                    <a:fillRect l="-3448" b="-24138"/>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13E1E97-0855-DC41-9FC3-17891F96D9E1}"/>
                    </a:ext>
                  </a:extLst>
                </p:cNvPr>
                <p:cNvSpPr txBox="1"/>
                <p:nvPr/>
              </p:nvSpPr>
              <p:spPr>
                <a:xfrm>
                  <a:off x="8533004" y="5787322"/>
                  <a:ext cx="3606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oMath>
                    </m:oMathPara>
                  </a14:m>
                  <a:endParaRPr lang="en-US"/>
                </a:p>
              </p:txBody>
            </p:sp>
          </mc:Choice>
          <mc:Fallback xmlns="">
            <p:sp>
              <p:nvSpPr>
                <p:cNvPr id="53" name="TextBox 52">
                  <a:extLst>
                    <a:ext uri="{FF2B5EF4-FFF2-40B4-BE49-F238E27FC236}">
                      <a16:creationId xmlns:a16="http://schemas.microsoft.com/office/drawing/2014/main" id="{813E1E97-0855-DC41-9FC3-17891F96D9E1}"/>
                    </a:ext>
                  </a:extLst>
                </p:cNvPr>
                <p:cNvSpPr txBox="1">
                  <a:spLocks noRot="1" noChangeAspect="1" noMove="1" noResize="1" noEditPoints="1" noAdjustHandles="1" noChangeArrowheads="1" noChangeShapeType="1" noTextEdit="1"/>
                </p:cNvSpPr>
                <p:nvPr/>
              </p:nvSpPr>
              <p:spPr>
                <a:xfrm>
                  <a:off x="8533004" y="5787322"/>
                  <a:ext cx="360624" cy="358271"/>
                </a:xfrm>
                <a:prstGeom prst="rect">
                  <a:avLst/>
                </a:prstGeom>
                <a:blipFill>
                  <a:blip r:embed="rId19"/>
                  <a:stretch>
                    <a:fillRect l="-3448" b="-24138"/>
                  </a:stretch>
                </a:blipFill>
              </p:spPr>
              <p:txBody>
                <a:bodyPr/>
                <a:lstStyle/>
                <a:p>
                  <a:r>
                    <a:rPr lang="en-IL">
                      <a:noFill/>
                    </a:rPr>
                    <a:t> </a:t>
                  </a:r>
                </a:p>
              </p:txBody>
            </p:sp>
          </mc:Fallback>
        </mc:AlternateContent>
      </p:grpSp>
      <p:grpSp>
        <p:nvGrpSpPr>
          <p:cNvPr id="65" name="Group 64">
            <a:extLst>
              <a:ext uri="{FF2B5EF4-FFF2-40B4-BE49-F238E27FC236}">
                <a16:creationId xmlns:a16="http://schemas.microsoft.com/office/drawing/2014/main" id="{3C796F4D-4D9C-6D4E-A723-AC0DA28AAC0A}"/>
              </a:ext>
            </a:extLst>
          </p:cNvPr>
          <p:cNvGrpSpPr/>
          <p:nvPr/>
        </p:nvGrpSpPr>
        <p:grpSpPr>
          <a:xfrm>
            <a:off x="10299148" y="5564309"/>
            <a:ext cx="1074705" cy="1282103"/>
            <a:chOff x="10299148" y="5564309"/>
            <a:chExt cx="1074705" cy="1282103"/>
          </a:xfrm>
        </p:grpSpPr>
        <p:grpSp>
          <p:nvGrpSpPr>
            <p:cNvPr id="42" name="Group 41">
              <a:extLst>
                <a:ext uri="{FF2B5EF4-FFF2-40B4-BE49-F238E27FC236}">
                  <a16:creationId xmlns:a16="http://schemas.microsoft.com/office/drawing/2014/main" id="{D46752BB-749D-0447-BD83-75612144987A}"/>
                </a:ext>
              </a:extLst>
            </p:cNvPr>
            <p:cNvGrpSpPr/>
            <p:nvPr/>
          </p:nvGrpSpPr>
          <p:grpSpPr>
            <a:xfrm rot="1324797">
              <a:off x="10344257" y="6030182"/>
              <a:ext cx="626577" cy="577000"/>
              <a:chOff x="8649634" y="5668360"/>
              <a:chExt cx="763698" cy="743518"/>
            </a:xfrm>
          </p:grpSpPr>
          <p:cxnSp>
            <p:nvCxnSpPr>
              <p:cNvPr id="43" name="Straight Arrow Connector 42">
                <a:extLst>
                  <a:ext uri="{FF2B5EF4-FFF2-40B4-BE49-F238E27FC236}">
                    <a16:creationId xmlns:a16="http://schemas.microsoft.com/office/drawing/2014/main" id="{55A0E30F-E5D1-E94A-8897-96496040FC8F}"/>
                  </a:ext>
                </a:extLst>
              </p:cNvPr>
              <p:cNvCxnSpPr>
                <a:cxnSpLocks/>
              </p:cNvCxnSpPr>
              <p:nvPr/>
            </p:nvCxnSpPr>
            <p:spPr>
              <a:xfrm>
                <a:off x="8672926" y="6411877"/>
                <a:ext cx="740406"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3AE54EA-EACD-C446-96D4-11B75EC40039}"/>
                  </a:ext>
                </a:extLst>
              </p:cNvPr>
              <p:cNvCxnSpPr>
                <a:cxnSpLocks/>
              </p:cNvCxnSpPr>
              <p:nvPr/>
            </p:nvCxnSpPr>
            <p:spPr>
              <a:xfrm flipH="1" flipV="1">
                <a:off x="8649634" y="5668360"/>
                <a:ext cx="26142" cy="74351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2CEFD22-0466-194A-91E9-D804C783B39D}"/>
                    </a:ext>
                  </a:extLst>
                </p:cNvPr>
                <p:cNvSpPr txBox="1"/>
                <p:nvPr/>
              </p:nvSpPr>
              <p:spPr>
                <a:xfrm>
                  <a:off x="10539867" y="5759712"/>
                  <a:ext cx="833986"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=1</m:t>
                        </m:r>
                      </m:oMath>
                    </m:oMathPara>
                  </a14:m>
                  <a:endParaRPr lang="en-US"/>
                </a:p>
              </p:txBody>
            </p:sp>
          </mc:Choice>
          <mc:Fallback xmlns="">
            <p:sp>
              <p:nvSpPr>
                <p:cNvPr id="46" name="TextBox 45">
                  <a:extLst>
                    <a:ext uri="{FF2B5EF4-FFF2-40B4-BE49-F238E27FC236}">
                      <a16:creationId xmlns:a16="http://schemas.microsoft.com/office/drawing/2014/main" id="{52CEFD22-0466-194A-91E9-D804C783B39D}"/>
                    </a:ext>
                  </a:extLst>
                </p:cNvPr>
                <p:cNvSpPr txBox="1">
                  <a:spLocks noRot="1" noChangeAspect="1" noMove="1" noResize="1" noEditPoints="1" noAdjustHandles="1" noChangeArrowheads="1" noChangeShapeType="1" noTextEdit="1"/>
                </p:cNvSpPr>
                <p:nvPr/>
              </p:nvSpPr>
              <p:spPr>
                <a:xfrm>
                  <a:off x="10539867" y="5759712"/>
                  <a:ext cx="833986" cy="358271"/>
                </a:xfrm>
                <a:prstGeom prst="rect">
                  <a:avLst/>
                </a:prstGeom>
                <a:blipFill>
                  <a:blip r:embed="rId20"/>
                  <a:stretch>
                    <a:fillRect l="-1493" r="-11940" b="-41379"/>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E7C064D-D603-B24B-B4B7-AD58B106F400}"/>
                    </a:ext>
                  </a:extLst>
                </p:cNvPr>
                <p:cNvSpPr txBox="1"/>
                <p:nvPr/>
              </p:nvSpPr>
              <p:spPr>
                <a:xfrm>
                  <a:off x="10748007" y="6488141"/>
                  <a:ext cx="3606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m:t>
                        </m:r>
                      </m:oMath>
                    </m:oMathPara>
                  </a14:m>
                  <a:endParaRPr lang="en-US"/>
                </a:p>
              </p:txBody>
            </p:sp>
          </mc:Choice>
          <mc:Fallback xmlns="">
            <p:sp>
              <p:nvSpPr>
                <p:cNvPr id="54" name="TextBox 53">
                  <a:extLst>
                    <a:ext uri="{FF2B5EF4-FFF2-40B4-BE49-F238E27FC236}">
                      <a16:creationId xmlns:a16="http://schemas.microsoft.com/office/drawing/2014/main" id="{CE7C064D-D603-B24B-B4B7-AD58B106F400}"/>
                    </a:ext>
                  </a:extLst>
                </p:cNvPr>
                <p:cNvSpPr txBox="1">
                  <a:spLocks noRot="1" noChangeAspect="1" noMove="1" noResize="1" noEditPoints="1" noAdjustHandles="1" noChangeArrowheads="1" noChangeShapeType="1" noTextEdit="1"/>
                </p:cNvSpPr>
                <p:nvPr/>
              </p:nvSpPr>
              <p:spPr>
                <a:xfrm>
                  <a:off x="10748007" y="6488141"/>
                  <a:ext cx="360624" cy="358271"/>
                </a:xfrm>
                <a:prstGeom prst="rect">
                  <a:avLst/>
                </a:prstGeom>
                <a:blipFill>
                  <a:blip r:embed="rId16"/>
                  <a:stretch>
                    <a:fillRect l="-3448" r="-3448" b="-20000"/>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50C8CB6-6251-C242-89E8-424E83195E8B}"/>
                    </a:ext>
                  </a:extLst>
                </p:cNvPr>
                <p:cNvSpPr txBox="1"/>
                <p:nvPr/>
              </p:nvSpPr>
              <p:spPr>
                <a:xfrm>
                  <a:off x="10299148" y="5564309"/>
                  <a:ext cx="360624" cy="3582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oMath>
                    </m:oMathPara>
                  </a14:m>
                  <a:endParaRPr lang="en-US"/>
                </a:p>
              </p:txBody>
            </p:sp>
          </mc:Choice>
          <mc:Fallback xmlns="">
            <p:sp>
              <p:nvSpPr>
                <p:cNvPr id="58" name="TextBox 57">
                  <a:extLst>
                    <a:ext uri="{FF2B5EF4-FFF2-40B4-BE49-F238E27FC236}">
                      <a16:creationId xmlns:a16="http://schemas.microsoft.com/office/drawing/2014/main" id="{650C8CB6-6251-C242-89E8-424E83195E8B}"/>
                    </a:ext>
                  </a:extLst>
                </p:cNvPr>
                <p:cNvSpPr txBox="1">
                  <a:spLocks noRot="1" noChangeAspect="1" noMove="1" noResize="1" noEditPoints="1" noAdjustHandles="1" noChangeArrowheads="1" noChangeShapeType="1" noTextEdit="1"/>
                </p:cNvSpPr>
                <p:nvPr/>
              </p:nvSpPr>
              <p:spPr>
                <a:xfrm>
                  <a:off x="10299148" y="5564309"/>
                  <a:ext cx="360624" cy="358271"/>
                </a:xfrm>
                <a:prstGeom prst="rect">
                  <a:avLst/>
                </a:prstGeom>
                <a:blipFill>
                  <a:blip r:embed="rId21"/>
                  <a:stretch>
                    <a:fillRect r="-3333" b="-20690"/>
                  </a:stretch>
                </a:blipFill>
              </p:spPr>
              <p:txBody>
                <a:bodyPr/>
                <a:lstStyle/>
                <a:p>
                  <a:r>
                    <a:rPr lang="en-IL">
                      <a:noFill/>
                    </a:rPr>
                    <a:t> </a:t>
                  </a:r>
                </a:p>
              </p:txBody>
            </p:sp>
          </mc:Fallback>
        </mc:AlternateContent>
      </p:grpSp>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1B8DE982-6101-B849-81FB-17E6B4996845}"/>
                  </a:ext>
                </a:extLst>
              </p:cNvPr>
              <p:cNvSpPr/>
              <p:nvPr/>
            </p:nvSpPr>
            <p:spPr>
              <a:xfrm>
                <a:off x="6062869" y="19615"/>
                <a:ext cx="6526696" cy="9823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m:rPr>
                                  <m:sty m:val="p"/>
                                </m:rPr>
                                <a:rPr lang="en-US" sz="2800">
                                  <a:latin typeface="Cambria Math" panose="02040503050406030204" pitchFamily="18" charset="0"/>
                                </a:rPr>
                                <m:t>Φ</m:t>
                              </m:r>
                            </m:e>
                            <m:sup>
                              <m:r>
                                <a:rPr lang="en-US" sz="2800" i="1">
                                  <a:latin typeface="Cambria Math" panose="02040503050406030204" pitchFamily="18" charset="0"/>
                                </a:rPr>
                                <m:t>+</m:t>
                              </m:r>
                            </m:sup>
                          </m:sSup>
                        </m:e>
                      </m:d>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ad>
                            <m:radPr>
                              <m:degHide m:val="on"/>
                              <m:ctrlPr>
                                <a:rPr lang="en-US" sz="2800" i="1">
                                  <a:latin typeface="Cambria Math" panose="02040503050406030204" pitchFamily="18" charset="0"/>
                                </a:rPr>
                              </m:ctrlPr>
                            </m:radPr>
                            <m:deg/>
                            <m:e>
                              <m:r>
                                <a:rPr lang="en-US" sz="2800" i="1">
                                  <a:latin typeface="Cambria Math" panose="02040503050406030204" pitchFamily="18" charset="0"/>
                                </a:rPr>
                                <m:t>2</m:t>
                              </m:r>
                            </m:e>
                          </m:rad>
                        </m:den>
                      </m:f>
                      <m:d>
                        <m:dPr>
                          <m:endChr m:val="⟩"/>
                          <m:ctrlPr>
                            <a:rPr lang="en-US" sz="2800" i="1">
                              <a:latin typeface="Cambria Math" panose="02040503050406030204" pitchFamily="18" charset="0"/>
                            </a:rPr>
                          </m:ctrlPr>
                        </m:dPr>
                        <m:e>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𝜃</m:t>
                              </m:r>
                              <m:r>
                                <a:rPr lang="en-US" sz="2800" i="1">
                                  <a:latin typeface="Cambria Math" panose="02040503050406030204" pitchFamily="18" charset="0"/>
                                </a:rPr>
                                <m:t>⟩⊗|</m:t>
                              </m:r>
                              <m:r>
                                <a:rPr lang="en-US" sz="2800" i="1">
                                  <a:latin typeface="Cambria Math" panose="02040503050406030204" pitchFamily="18" charset="0"/>
                                </a:rPr>
                                <m:t>𝜃</m:t>
                              </m:r>
                            </m:e>
                          </m:d>
                          <m:r>
                            <a:rPr lang="en-US" sz="2800" i="1">
                              <a:latin typeface="Cambria Math" panose="02040503050406030204" pitchFamily="18" charset="0"/>
                            </a:rPr>
                            <m:t>+</m:t>
                          </m:r>
                        </m:e>
                        <m:e>
                          <m:sSup>
                            <m:sSupPr>
                              <m:ctrlPr>
                                <a:rPr lang="en-US" sz="2800" i="1">
                                  <a:latin typeface="Cambria Math" panose="02040503050406030204" pitchFamily="18" charset="0"/>
                                </a:rPr>
                              </m:ctrlPr>
                            </m:sSupPr>
                            <m:e>
                              <m:r>
                                <a:rPr lang="en-US" sz="2800" i="1">
                                  <a:latin typeface="Cambria Math" panose="02040503050406030204" pitchFamily="18" charset="0"/>
                                </a:rPr>
                                <m:t>𝜃</m:t>
                              </m:r>
                            </m:e>
                            <m:sup>
                              <m:r>
                                <a:rPr lang="en-US" sz="2800" i="1">
                                  <a:latin typeface="Cambria Math" panose="02040503050406030204" pitchFamily="18" charset="0"/>
                                </a:rPr>
                                <m:t>⊥</m:t>
                              </m:r>
                            </m:sup>
                          </m:sSup>
                        </m:e>
                      </m:d>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𝜃</m:t>
                          </m:r>
                        </m:e>
                        <m:sup>
                          <m:r>
                            <a:rPr lang="en-US" sz="2800" i="1">
                              <a:latin typeface="Cambria Math" panose="02040503050406030204" pitchFamily="18" charset="0"/>
                            </a:rPr>
                            <m:t>⊥</m:t>
                          </m:r>
                        </m:sup>
                      </m:sSup>
                      <m:r>
                        <a:rPr lang="en-US" sz="2800" i="1">
                          <a:latin typeface="Cambria Math" panose="02040503050406030204" pitchFamily="18" charset="0"/>
                        </a:rPr>
                        <m:t>⟩ )</m:t>
                      </m:r>
                    </m:oMath>
                  </m:oMathPara>
                </a14:m>
                <a:endParaRPr lang="en-US" sz="2800"/>
              </a:p>
            </p:txBody>
          </p:sp>
        </mc:Choice>
        <mc:Fallback xmlns="">
          <p:sp>
            <p:nvSpPr>
              <p:cNvPr id="66" name="Rectangle 65">
                <a:extLst>
                  <a:ext uri="{FF2B5EF4-FFF2-40B4-BE49-F238E27FC236}">
                    <a16:creationId xmlns:a16="http://schemas.microsoft.com/office/drawing/2014/main" id="{1B8DE982-6101-B849-81FB-17E6B4996845}"/>
                  </a:ext>
                </a:extLst>
              </p:cNvPr>
              <p:cNvSpPr>
                <a:spLocks noRot="1" noChangeAspect="1" noMove="1" noResize="1" noEditPoints="1" noAdjustHandles="1" noChangeArrowheads="1" noChangeShapeType="1" noTextEdit="1"/>
              </p:cNvSpPr>
              <p:nvPr/>
            </p:nvSpPr>
            <p:spPr>
              <a:xfrm>
                <a:off x="6062869" y="19615"/>
                <a:ext cx="6526696" cy="982320"/>
              </a:xfrm>
              <a:prstGeom prst="rect">
                <a:avLst/>
              </a:prstGeom>
              <a:blipFill>
                <a:blip r:embed="rId22"/>
                <a:stretch>
                  <a:fillRect b="-5128"/>
                </a:stretch>
              </a:blipFill>
            </p:spPr>
            <p:txBody>
              <a:bodyPr/>
              <a:lstStyle/>
              <a:p>
                <a:r>
                  <a:rPr lang="en-IL">
                    <a:noFill/>
                  </a:rPr>
                  <a:t> </a:t>
                </a:r>
              </a:p>
            </p:txBody>
          </p:sp>
        </mc:Fallback>
      </mc:AlternateContent>
    </p:spTree>
    <p:extLst>
      <p:ext uri="{BB962C8B-B14F-4D97-AF65-F5344CB8AC3E}">
        <p14:creationId xmlns:p14="http://schemas.microsoft.com/office/powerpoint/2010/main" val="22065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6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65"/>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62"/>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53B25-FE9C-DA49-91C4-706C43505A0B}"/>
              </a:ext>
            </a:extLst>
          </p:cNvPr>
          <p:cNvSpPr>
            <a:spLocks noGrp="1"/>
          </p:cNvSpPr>
          <p:nvPr>
            <p:ph type="title"/>
          </p:nvPr>
        </p:nvSpPr>
        <p:spPr/>
        <p:txBody>
          <a:bodyPr/>
          <a:lstStyle/>
          <a:p>
            <a:r>
              <a:rPr lang="en-US"/>
              <a:t>Caveats</a:t>
            </a:r>
          </a:p>
        </p:txBody>
      </p:sp>
      <p:sp>
        <p:nvSpPr>
          <p:cNvPr id="3" name="Content Placeholder 2">
            <a:extLst>
              <a:ext uri="{FF2B5EF4-FFF2-40B4-BE49-F238E27FC236}">
                <a16:creationId xmlns:a16="http://schemas.microsoft.com/office/drawing/2014/main" id="{30C7B891-4353-A648-B7CD-310F3A6B2D59}"/>
              </a:ext>
            </a:extLst>
          </p:cNvPr>
          <p:cNvSpPr>
            <a:spLocks noGrp="1"/>
          </p:cNvSpPr>
          <p:nvPr>
            <p:ph idx="1"/>
          </p:nvPr>
        </p:nvSpPr>
        <p:spPr/>
        <p:txBody>
          <a:bodyPr>
            <a:normAutofit/>
          </a:bodyPr>
          <a:lstStyle/>
          <a:p>
            <a:r>
              <a:rPr lang="en-US"/>
              <a:t>What we called here a “state” is actually a “pure state”. There are more general states which are called “mixed states”. A mixed state represent a probability distribution over pure states. You’ll hear about them in the next talk.</a:t>
            </a:r>
          </a:p>
          <a:p>
            <a:r>
              <a:rPr lang="en-US"/>
              <a:t>In this talk, I tried to stress the similarity between probabilistic bits  and qubits. </a:t>
            </a:r>
          </a:p>
          <a:p>
            <a:r>
              <a:rPr lang="en-US"/>
              <a:t>There is another fundamental difference: according to classical physics (and our intuitive understanding of nature), our world is deterministic. The probabilities represents our knowledge (epistemic). In particular there is no “real” collapse as the result of a measurement – the collapse only changes our knowledge of the system. In the quantum setting, the state describes the reality (ontic).  </a:t>
            </a:r>
          </a:p>
        </p:txBody>
      </p:sp>
    </p:spTree>
    <p:extLst>
      <p:ext uri="{BB962C8B-B14F-4D97-AF65-F5344CB8AC3E}">
        <p14:creationId xmlns:p14="http://schemas.microsoft.com/office/powerpoint/2010/main" val="126260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01E6-C98F-6F49-8683-D0EE2BF4E832}"/>
              </a:ext>
            </a:extLst>
          </p:cNvPr>
          <p:cNvSpPr>
            <a:spLocks noGrp="1"/>
          </p:cNvSpPr>
          <p:nvPr>
            <p:ph type="title"/>
          </p:nvPr>
        </p:nvSpPr>
        <p:spPr/>
        <p:txBody>
          <a:bodyPr/>
          <a:lstStyle/>
          <a:p>
            <a:r>
              <a:rPr lang="en-US"/>
              <a:t>Probabilistic Bit vs. Qubit</a:t>
            </a:r>
          </a:p>
        </p:txBody>
      </p:sp>
      <mc:AlternateContent xmlns:mc="http://schemas.openxmlformats.org/markup-compatibility/2006">
        <mc:Choice xmlns:a14="http://schemas.microsoft.com/office/drawing/2010/main" Requires="a14">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extLst>
                  <p:ext uri="{D42A27DB-BD31-4B8C-83A1-F6EECF244321}">
                    <p14:modId xmlns:p14="http://schemas.microsoft.com/office/powerpoint/2010/main" val="589216605"/>
                  </p:ext>
                </p:extLst>
              </p:nvPr>
            </p:nvGraphicFramePr>
            <p:xfrm>
              <a:off x="212034" y="1456553"/>
              <a:ext cx="11767931" cy="2392366"/>
            </p:xfrm>
            <a:graphic>
              <a:graphicData uri="http://schemas.openxmlformats.org/drawingml/2006/table">
                <a:tbl>
                  <a:tblPr firstRow="1" bandRow="1">
                    <a:tableStyleId>{5C22544A-7EE6-4342-B048-85BDC9FD1C3A}</a:tableStyleId>
                  </a:tblPr>
                  <a:tblGrid>
                    <a:gridCol w="2504661">
                      <a:extLst>
                        <a:ext uri="{9D8B030D-6E8A-4147-A177-3AD203B41FA5}">
                          <a16:colId xmlns:a16="http://schemas.microsoft.com/office/drawing/2014/main" val="1579898335"/>
                        </a:ext>
                      </a:extLst>
                    </a:gridCol>
                    <a:gridCol w="4432852">
                      <a:extLst>
                        <a:ext uri="{9D8B030D-6E8A-4147-A177-3AD203B41FA5}">
                          <a16:colId xmlns:a16="http://schemas.microsoft.com/office/drawing/2014/main" val="3377437204"/>
                        </a:ext>
                      </a:extLst>
                    </a:gridCol>
                    <a:gridCol w="4830418">
                      <a:extLst>
                        <a:ext uri="{9D8B030D-6E8A-4147-A177-3AD203B41FA5}">
                          <a16:colId xmlns:a16="http://schemas.microsoft.com/office/drawing/2014/main" val="3657164943"/>
                        </a:ext>
                      </a:extLst>
                    </a:gridCol>
                  </a:tblGrid>
                  <a:tr h="501463">
                    <a:tc>
                      <a:txBody>
                        <a:bodyPr/>
                        <a:lstStyle/>
                        <a:p>
                          <a:endParaRPr lang="en-US" sz="2400"/>
                        </a:p>
                      </a:txBody>
                      <a:tcPr/>
                    </a:tc>
                    <a:tc>
                      <a:txBody>
                        <a:bodyPr/>
                        <a:lstStyle/>
                        <a:p>
                          <a:r>
                            <a:rPr lang="en-US" sz="2400"/>
                            <a:t>Probabilistic Bit</a:t>
                          </a:r>
                        </a:p>
                      </a:txBody>
                      <a:tcPr/>
                    </a:tc>
                    <a:tc>
                      <a:txBody>
                        <a:bodyPr/>
                        <a:lstStyle/>
                        <a:p>
                          <a:r>
                            <a:rPr lang="en-US" sz="2400"/>
                            <a:t>Qubit</a:t>
                          </a:r>
                        </a:p>
                      </a:txBody>
                      <a:tcPr/>
                    </a:tc>
                    <a:extLst>
                      <a:ext uri="{0D108BD9-81ED-4DB2-BD59-A6C34878D82A}">
                        <a16:rowId xmlns:a16="http://schemas.microsoft.com/office/drawing/2014/main" val="1460483204"/>
                      </a:ext>
                    </a:extLst>
                  </a:tr>
                  <a:tr h="501463">
                    <a:tc>
                      <a:txBody>
                        <a:bodyPr/>
                        <a:lstStyle/>
                        <a:p>
                          <a:r>
                            <a:rPr lang="en-US" sz="2400"/>
                            <a:t>Description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𝑝</m:t>
                                            </m:r>
                                          </m:e>
                                          <m:sub>
                                            <m:r>
                                              <a:rPr lang="en-US" sz="2400" b="0" i="1" smtClean="0">
                                                <a:latin typeface="Cambria Math" panose="02040503050406030204" pitchFamily="18" charset="0"/>
                                              </a:rPr>
                                              <m:t>0</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1</m:t>
                                            </m:r>
                                          </m:sub>
                                        </m:sSub>
                                      </m:e>
                                    </m:mr>
                                  </m:m>
                                </m:e>
                              </m:d>
                            </m:oMath>
                          </a14:m>
                          <a:r>
                            <a:rPr lang="he-IL" sz="2400"/>
                            <a:t> </a:t>
                          </a:r>
                          <a:r>
                            <a:rPr lang="en-US" sz="2400"/>
                            <a:t> </a:t>
                          </a:r>
                          <a:r>
                            <a:rPr lang="en-US" sz="2400" err="1"/>
                            <a:t>s.t.</a:t>
                          </a:r>
                          <a:r>
                            <a:rPr lang="en-US" sz="240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ℝ</m:t>
                                  </m:r>
                                </m:e>
                                <m:sup>
                                  <m:r>
                                    <a:rPr lang="en-US" sz="2400" b="0" i="1" smtClean="0">
                                      <a:latin typeface="Cambria Math" panose="02040503050406030204" pitchFamily="18" charset="0"/>
                                    </a:rPr>
                                    <m:t>≥0</m:t>
                                  </m:r>
                                </m:sup>
                              </m:sSup>
                            </m:oMath>
                          </a14:m>
                          <a:r>
                            <a:rPr lang="en-US" sz="2400"/>
                            <a:t>,</a:t>
                          </a:r>
                          <a:br>
                            <a:rPr lang="en-US" sz="2400"/>
                          </a:b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rPr>
                                      <m:t>0</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rPr>
                                      <m:t>1</m:t>
                                    </m:r>
                                  </m:sub>
                                </m:sSub>
                                <m:r>
                                  <a:rPr lang="en-US" sz="2400" i="1">
                                    <a:latin typeface="Cambria Math" charset="0"/>
                                  </a:rPr>
                                  <m:t>=1</m:t>
                                </m:r>
                              </m:oMath>
                            </m:oMathPara>
                          </a14:m>
                          <a:endParaRPr lang="en-US" sz="2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0</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1</m:t>
                                            </m:r>
                                          </m:sub>
                                        </m:sSub>
                                      </m:e>
                                    </m:mr>
                                  </m:m>
                                </m:e>
                              </m:d>
                            </m:oMath>
                          </a14:m>
                          <a:r>
                            <a:rPr lang="en-US" sz="2400" dirty="0"/>
                            <a:t> </a:t>
                          </a:r>
                          <a:r>
                            <a:rPr lang="he-IL" sz="2400" dirty="0"/>
                            <a:t> </a:t>
                          </a:r>
                          <a:r>
                            <a:rPr lang="en-US" sz="2400" dirty="0" err="1"/>
                            <a:t>s.t.</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ℂ</m:t>
                              </m:r>
                            </m:oMath>
                          </a14:m>
                          <a:r>
                            <a:rPr lang="en-US" sz="2400" dirty="0"/>
                            <a:t>,  </a:t>
                          </a:r>
                          <a:br>
                            <a:rPr lang="en-US" sz="2400" dirty="0"/>
                          </a:b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0</m:t>
                                            </m:r>
                                          </m:sub>
                                        </m:sSub>
                                      </m:e>
                                    </m:d>
                                  </m:e>
                                  <m:sup>
                                    <m:r>
                                      <a:rPr lang="en-US" sz="2400" b="0" i="1" smtClean="0">
                                        <a:latin typeface="Cambria Math" panose="02040503050406030204" pitchFamily="18" charset="0"/>
                                      </a:rPr>
                                      <m:t>2</m:t>
                                    </m:r>
                                  </m:sup>
                                </m:sSup>
                                <m:r>
                                  <a:rPr lang="en-US" sz="2400" i="1">
                                    <a:latin typeface="Cambria Math"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rPr>
                                              <m:t>𝑎</m:t>
                                            </m:r>
                                          </m:e>
                                          <m:sub>
                                            <m:r>
                                              <a:rPr lang="en-US" sz="2400" i="1">
                                                <a:latin typeface="Cambria Math" charset="0"/>
                                              </a:rPr>
                                              <m:t>1</m:t>
                                            </m:r>
                                          </m:sub>
                                        </m:sSub>
                                      </m:e>
                                    </m:d>
                                  </m:e>
                                  <m:sup>
                                    <m:r>
                                      <a:rPr lang="en-US" sz="2400" b="0" i="1" smtClean="0">
                                        <a:latin typeface="Cambria Math" panose="02040503050406030204" pitchFamily="18" charset="0"/>
                                      </a:rPr>
                                      <m:t>2</m:t>
                                    </m:r>
                                  </m:sup>
                                </m:sSup>
                                <m:r>
                                  <a:rPr lang="en-US" sz="2400" i="1">
                                    <a:latin typeface="Cambria Math" charset="0"/>
                                  </a:rPr>
                                  <m:t>=1</m:t>
                                </m:r>
                              </m:oMath>
                            </m:oMathPara>
                          </a14:m>
                          <a:endParaRPr lang="en-US" sz="2400" dirty="0"/>
                        </a:p>
                      </a:txBody>
                      <a:tcPr/>
                    </a:tc>
                    <a:extLst>
                      <a:ext uri="{0D108BD9-81ED-4DB2-BD59-A6C34878D82A}">
                        <a16:rowId xmlns:a16="http://schemas.microsoft.com/office/drawing/2014/main" val="608270223"/>
                      </a:ext>
                    </a:extLst>
                  </a:tr>
                  <a:tr h="501463">
                    <a:tc>
                      <a:txBody>
                        <a:bodyPr/>
                        <a:lstStyle/>
                        <a:p>
                          <a:r>
                            <a:rPr lang="en-US" sz="2400"/>
                            <a:t>Measurement outcome</a:t>
                          </a:r>
                        </a:p>
                      </a:txBody>
                      <a:tcPr/>
                    </a:tc>
                    <a:tc>
                      <a:txBody>
                        <a:bodyPr/>
                        <a:lstStyle/>
                        <a:p>
                          <a14:m>
                            <m:oMath xmlns:m="http://schemas.openxmlformats.org/officeDocument/2006/math">
                              <m:r>
                                <a:rPr lang="en-US" sz="2400" b="0" i="1" smtClean="0">
                                  <a:latin typeface="Cambria Math" panose="02040503050406030204" pitchFamily="18" charset="0"/>
                                </a:rPr>
                                <m:t>𝑖</m:t>
                              </m:r>
                              <m:r>
                                <a:rPr lang="en-US" sz="2400" b="0" i="1" smtClean="0">
                                  <a:latin typeface="Cambria Math" panose="02040503050406030204" pitchFamily="18" charset="0"/>
                                </a:rPr>
                                <m:t> </m:t>
                              </m:r>
                            </m:oMath>
                          </a14:m>
                          <a:r>
                            <a:rPr lang="en-US" sz="2400"/>
                            <a:t>with probability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oMath>
                          </a14:m>
                          <a:r>
                            <a:rPr lang="en-US" sz="2400"/>
                            <a:t> </a:t>
                          </a:r>
                        </a:p>
                      </a:txBody>
                      <a:tcPr/>
                    </a:tc>
                    <a:tc>
                      <a:txBody>
                        <a:bodyPr/>
                        <a:lstStyle/>
                        <a:p>
                          <a14:m>
                            <m:oMath xmlns:m="http://schemas.openxmlformats.org/officeDocument/2006/math">
                              <m:r>
                                <a:rPr lang="en-US" sz="2400" b="0" i="1" smtClean="0">
                                  <a:latin typeface="Cambria Math" panose="02040503050406030204" pitchFamily="18" charset="0"/>
                                </a:rPr>
                                <m:t>𝑖</m:t>
                              </m:r>
                            </m:oMath>
                          </a14:m>
                          <a:r>
                            <a:rPr lang="en-US" sz="2400" dirty="0"/>
                            <a:t> with probability </a:t>
                          </a:r>
                          <a14:m>
                            <m:oMath xmlns:m="http://schemas.openxmlformats.org/officeDocument/2006/math">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e>
                                  </m:d>
                                </m:e>
                                <m:sup>
                                  <m:r>
                                    <a:rPr lang="en-US" sz="2400" b="0" i="1" smtClean="0">
                                      <a:latin typeface="Cambria Math" panose="02040503050406030204" pitchFamily="18" charset="0"/>
                                    </a:rPr>
                                    <m:t>2</m:t>
                                  </m:r>
                                </m:sup>
                              </m:sSup>
                            </m:oMath>
                          </a14:m>
                          <a:endParaRPr lang="en-US" sz="2400" dirty="0"/>
                        </a:p>
                      </a:txBody>
                      <a:tcPr/>
                    </a:tc>
                    <a:extLst>
                      <a:ext uri="{0D108BD9-81ED-4DB2-BD59-A6C34878D82A}">
                        <a16:rowId xmlns:a16="http://schemas.microsoft.com/office/drawing/2014/main" val="81998583"/>
                      </a:ext>
                    </a:extLst>
                  </a:tr>
                </a:tbl>
              </a:graphicData>
            </a:graphic>
          </p:graphicFrame>
        </mc:Choice>
        <mc:Fallback>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extLst>
                  <p:ext uri="{D42A27DB-BD31-4B8C-83A1-F6EECF244321}">
                    <p14:modId xmlns:p14="http://schemas.microsoft.com/office/powerpoint/2010/main" val="589216605"/>
                  </p:ext>
                </p:extLst>
              </p:nvPr>
            </p:nvGraphicFramePr>
            <p:xfrm>
              <a:off x="212034" y="1456553"/>
              <a:ext cx="11767931" cy="2392366"/>
            </p:xfrm>
            <a:graphic>
              <a:graphicData uri="http://schemas.openxmlformats.org/drawingml/2006/table">
                <a:tbl>
                  <a:tblPr firstRow="1" bandRow="1">
                    <a:tableStyleId>{5C22544A-7EE6-4342-B048-85BDC9FD1C3A}</a:tableStyleId>
                  </a:tblPr>
                  <a:tblGrid>
                    <a:gridCol w="2504661">
                      <a:extLst>
                        <a:ext uri="{9D8B030D-6E8A-4147-A177-3AD203B41FA5}">
                          <a16:colId xmlns:a16="http://schemas.microsoft.com/office/drawing/2014/main" val="1579898335"/>
                        </a:ext>
                      </a:extLst>
                    </a:gridCol>
                    <a:gridCol w="4432852">
                      <a:extLst>
                        <a:ext uri="{9D8B030D-6E8A-4147-A177-3AD203B41FA5}">
                          <a16:colId xmlns:a16="http://schemas.microsoft.com/office/drawing/2014/main" val="3377437204"/>
                        </a:ext>
                      </a:extLst>
                    </a:gridCol>
                    <a:gridCol w="4830418">
                      <a:extLst>
                        <a:ext uri="{9D8B030D-6E8A-4147-A177-3AD203B41FA5}">
                          <a16:colId xmlns:a16="http://schemas.microsoft.com/office/drawing/2014/main" val="3657164943"/>
                        </a:ext>
                      </a:extLst>
                    </a:gridCol>
                  </a:tblGrid>
                  <a:tr h="501463">
                    <a:tc>
                      <a:txBody>
                        <a:bodyPr/>
                        <a:lstStyle/>
                        <a:p>
                          <a:endParaRPr lang="en-US" sz="2400"/>
                        </a:p>
                      </a:txBody>
                      <a:tcPr/>
                    </a:tc>
                    <a:tc>
                      <a:txBody>
                        <a:bodyPr/>
                        <a:lstStyle/>
                        <a:p>
                          <a:r>
                            <a:rPr lang="en-US" sz="2400"/>
                            <a:t>Probabilistic Bit</a:t>
                          </a:r>
                        </a:p>
                      </a:txBody>
                      <a:tcPr/>
                    </a:tc>
                    <a:tc>
                      <a:txBody>
                        <a:bodyPr/>
                        <a:lstStyle/>
                        <a:p>
                          <a:r>
                            <a:rPr lang="en-US" sz="2400"/>
                            <a:t>Qubit</a:t>
                          </a:r>
                        </a:p>
                      </a:txBody>
                      <a:tcPr/>
                    </a:tc>
                    <a:extLst>
                      <a:ext uri="{0D108BD9-81ED-4DB2-BD59-A6C34878D82A}">
                        <a16:rowId xmlns:a16="http://schemas.microsoft.com/office/drawing/2014/main" val="1460483204"/>
                      </a:ext>
                    </a:extLst>
                  </a:tr>
                  <a:tr h="1067943">
                    <a:tc>
                      <a:txBody>
                        <a:bodyPr/>
                        <a:lstStyle/>
                        <a:p>
                          <a:r>
                            <a:rPr lang="en-US" sz="2400"/>
                            <a:t>Description</a:t>
                          </a:r>
                        </a:p>
                      </a:txBody>
                      <a:tcPr/>
                    </a:tc>
                    <a:tc>
                      <a:txBody>
                        <a:bodyPr/>
                        <a:lstStyle/>
                        <a:p>
                          <a:endParaRPr lang="en-US"/>
                        </a:p>
                      </a:txBody>
                      <a:tcPr>
                        <a:blipFill>
                          <a:blip r:embed="rId3"/>
                          <a:stretch>
                            <a:fillRect l="-57020" t="-51765" r="-109742" b="-88235"/>
                          </a:stretch>
                        </a:blipFill>
                      </a:tcPr>
                    </a:tc>
                    <a:tc>
                      <a:txBody>
                        <a:bodyPr/>
                        <a:lstStyle/>
                        <a:p>
                          <a:endParaRPr lang="en-US"/>
                        </a:p>
                      </a:txBody>
                      <a:tcPr>
                        <a:blipFill>
                          <a:blip r:embed="rId3"/>
                          <a:stretch>
                            <a:fillRect l="-143832" t="-51765" r="-525" b="-88235"/>
                          </a:stretch>
                        </a:blipFill>
                      </a:tcPr>
                    </a:tc>
                    <a:extLst>
                      <a:ext uri="{0D108BD9-81ED-4DB2-BD59-A6C34878D82A}">
                        <a16:rowId xmlns:a16="http://schemas.microsoft.com/office/drawing/2014/main" val="608270223"/>
                      </a:ext>
                    </a:extLst>
                  </a:tr>
                  <a:tr h="822960">
                    <a:tc>
                      <a:txBody>
                        <a:bodyPr/>
                        <a:lstStyle/>
                        <a:p>
                          <a:r>
                            <a:rPr lang="en-US" sz="2400"/>
                            <a:t>Measurement outcome</a:t>
                          </a:r>
                        </a:p>
                      </a:txBody>
                      <a:tcPr/>
                    </a:tc>
                    <a:tc>
                      <a:txBody>
                        <a:bodyPr/>
                        <a:lstStyle/>
                        <a:p>
                          <a:endParaRPr lang="en-US"/>
                        </a:p>
                      </a:txBody>
                      <a:tcPr>
                        <a:blipFill>
                          <a:blip r:embed="rId3"/>
                          <a:stretch>
                            <a:fillRect l="-57020" t="-198462" r="-109742" b="-15385"/>
                          </a:stretch>
                        </a:blipFill>
                      </a:tcPr>
                    </a:tc>
                    <a:tc>
                      <a:txBody>
                        <a:bodyPr/>
                        <a:lstStyle/>
                        <a:p>
                          <a:endParaRPr lang="en-US"/>
                        </a:p>
                      </a:txBody>
                      <a:tcPr>
                        <a:blipFill>
                          <a:blip r:embed="rId3"/>
                          <a:stretch>
                            <a:fillRect l="-143832" t="-198462" r="-525" b="-15385"/>
                          </a:stretch>
                        </a:blipFill>
                      </a:tcPr>
                    </a:tc>
                    <a:extLst>
                      <a:ext uri="{0D108BD9-81ED-4DB2-BD59-A6C34878D82A}">
                        <a16:rowId xmlns:a16="http://schemas.microsoft.com/office/drawing/2014/main" val="81998583"/>
                      </a:ext>
                    </a:extLst>
                  </a:tr>
                </a:tbl>
              </a:graphicData>
            </a:graphic>
          </p:graphicFrame>
        </mc:Fallback>
      </mc:AlternateContent>
    </p:spTree>
    <p:extLst>
      <p:ext uri="{BB962C8B-B14F-4D97-AF65-F5344CB8AC3E}">
        <p14:creationId xmlns:p14="http://schemas.microsoft.com/office/powerpoint/2010/main" val="3717545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13F7-63C9-0842-8A1B-09EDA624DD33}"/>
              </a:ext>
            </a:extLst>
          </p:cNvPr>
          <p:cNvSpPr>
            <a:spLocks noGrp="1"/>
          </p:cNvSpPr>
          <p:nvPr>
            <p:ph type="title"/>
          </p:nvPr>
        </p:nvSpPr>
        <p:spPr/>
        <p:txBody>
          <a:bodyPr/>
          <a:lstStyle/>
          <a:p>
            <a:r>
              <a:rPr lang="en-US"/>
              <a:t>Conclusions</a:t>
            </a:r>
          </a:p>
        </p:txBody>
      </p:sp>
      <p:sp>
        <p:nvSpPr>
          <p:cNvPr id="3" name="Content Placeholder 2">
            <a:extLst>
              <a:ext uri="{FF2B5EF4-FFF2-40B4-BE49-F238E27FC236}">
                <a16:creationId xmlns:a16="http://schemas.microsoft.com/office/drawing/2014/main" id="{C718085C-C0AD-BE49-AF2E-5B4C417015D3}"/>
              </a:ext>
            </a:extLst>
          </p:cNvPr>
          <p:cNvSpPr>
            <a:spLocks noGrp="1"/>
          </p:cNvSpPr>
          <p:nvPr>
            <p:ph idx="1"/>
          </p:nvPr>
        </p:nvSpPr>
        <p:spPr/>
        <p:txBody>
          <a:bodyPr>
            <a:normAutofit/>
          </a:bodyPr>
          <a:lstStyle/>
          <a:p>
            <a:r>
              <a:rPr lang="en-US"/>
              <a:t>Usually, quantum mechanics is described as inaccessible and opaque.   (“Nobody understands quantum mechanics”)</a:t>
            </a:r>
          </a:p>
          <a:p>
            <a:r>
              <a:rPr lang="en-US"/>
              <a:t>One of the biggest successes of quantum quantum information &amp; computations as a field, is to explain in simple terms many peculiarities and “paradoxes” of quantum mechanics in different terms. </a:t>
            </a:r>
          </a:p>
          <a:p>
            <a:pPr lvl="1"/>
            <a:r>
              <a:rPr lang="en-US"/>
              <a:t>More recently, there are attempts to use quantum information &amp; computation insights to tackle many fundamental open problems in physics – see the “it from qubit” project.</a:t>
            </a:r>
          </a:p>
        </p:txBody>
      </p:sp>
    </p:spTree>
    <p:extLst>
      <p:ext uri="{BB962C8B-B14F-4D97-AF65-F5344CB8AC3E}">
        <p14:creationId xmlns:p14="http://schemas.microsoft.com/office/powerpoint/2010/main" val="1564820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71AD-E119-1742-8C68-1133DAB3D0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7961E1-1B85-2E4C-8F3B-7CF3C7421C3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37AB19-F07E-8740-8C79-8A3D2B0B4606}"/>
              </a:ext>
            </a:extLst>
          </p:cNvPr>
          <p:cNvPicPr>
            <a:picLocks noChangeAspect="1"/>
          </p:cNvPicPr>
          <p:nvPr/>
        </p:nvPicPr>
        <p:blipFill>
          <a:blip r:embed="rId2"/>
          <a:stretch>
            <a:fillRect/>
          </a:stretch>
        </p:blipFill>
        <p:spPr>
          <a:xfrm>
            <a:off x="3349011" y="0"/>
            <a:ext cx="5493978" cy="6858000"/>
          </a:xfrm>
          <a:prstGeom prst="rect">
            <a:avLst/>
          </a:prstGeom>
        </p:spPr>
      </p:pic>
      <p:pic>
        <p:nvPicPr>
          <p:cNvPr id="5" name="Picture 4">
            <a:extLst>
              <a:ext uri="{FF2B5EF4-FFF2-40B4-BE49-F238E27FC236}">
                <a16:creationId xmlns:a16="http://schemas.microsoft.com/office/drawing/2014/main" id="{698934E7-D92A-F04F-AC4D-A3DF6E119990}"/>
              </a:ext>
            </a:extLst>
          </p:cNvPr>
          <p:cNvPicPr>
            <a:picLocks noChangeAspect="1"/>
          </p:cNvPicPr>
          <p:nvPr/>
        </p:nvPicPr>
        <p:blipFill>
          <a:blip r:embed="rId3"/>
          <a:stretch>
            <a:fillRect/>
          </a:stretch>
        </p:blipFill>
        <p:spPr>
          <a:xfrm>
            <a:off x="-1812702" y="1001475"/>
            <a:ext cx="24719610" cy="5288119"/>
          </a:xfrm>
          <a:prstGeom prst="rect">
            <a:avLst/>
          </a:prstGeom>
        </p:spPr>
      </p:pic>
    </p:spTree>
    <p:extLst>
      <p:ext uri="{BB962C8B-B14F-4D97-AF65-F5344CB8AC3E}">
        <p14:creationId xmlns:p14="http://schemas.microsoft.com/office/powerpoint/2010/main" val="279119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01E6-C98F-6F49-8683-D0EE2BF4E832}"/>
              </a:ext>
            </a:extLst>
          </p:cNvPr>
          <p:cNvSpPr>
            <a:spLocks noGrp="1"/>
          </p:cNvSpPr>
          <p:nvPr>
            <p:ph type="title"/>
          </p:nvPr>
        </p:nvSpPr>
        <p:spPr/>
        <p:txBody>
          <a:bodyPr/>
          <a:lstStyle/>
          <a:p>
            <a:r>
              <a:rPr lang="en-US"/>
              <a:t>Probabilistic Bit vs. Qubit</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nvPr>
            </p:nvGraphicFramePr>
            <p:xfrm>
              <a:off x="212034" y="1456553"/>
              <a:ext cx="11767931" cy="3464754"/>
            </p:xfrm>
            <a:graphic>
              <a:graphicData uri="http://schemas.openxmlformats.org/drawingml/2006/table">
                <a:tbl>
                  <a:tblPr firstRow="1" bandRow="1">
                    <a:tableStyleId>{5C22544A-7EE6-4342-B048-85BDC9FD1C3A}</a:tableStyleId>
                  </a:tblPr>
                  <a:tblGrid>
                    <a:gridCol w="2504661">
                      <a:extLst>
                        <a:ext uri="{9D8B030D-6E8A-4147-A177-3AD203B41FA5}">
                          <a16:colId xmlns:a16="http://schemas.microsoft.com/office/drawing/2014/main" val="1579898335"/>
                        </a:ext>
                      </a:extLst>
                    </a:gridCol>
                    <a:gridCol w="4432852">
                      <a:extLst>
                        <a:ext uri="{9D8B030D-6E8A-4147-A177-3AD203B41FA5}">
                          <a16:colId xmlns:a16="http://schemas.microsoft.com/office/drawing/2014/main" val="3377437204"/>
                        </a:ext>
                      </a:extLst>
                    </a:gridCol>
                    <a:gridCol w="4830418">
                      <a:extLst>
                        <a:ext uri="{9D8B030D-6E8A-4147-A177-3AD203B41FA5}">
                          <a16:colId xmlns:a16="http://schemas.microsoft.com/office/drawing/2014/main" val="3657164943"/>
                        </a:ext>
                      </a:extLst>
                    </a:gridCol>
                  </a:tblGrid>
                  <a:tr h="501463">
                    <a:tc>
                      <a:txBody>
                        <a:bodyPr/>
                        <a:lstStyle/>
                        <a:p>
                          <a:endParaRPr lang="en-US" sz="2400"/>
                        </a:p>
                      </a:txBody>
                      <a:tcPr/>
                    </a:tc>
                    <a:tc>
                      <a:txBody>
                        <a:bodyPr/>
                        <a:lstStyle/>
                        <a:p>
                          <a:r>
                            <a:rPr lang="en-US" sz="2400"/>
                            <a:t>Probabilistic Bit</a:t>
                          </a:r>
                        </a:p>
                      </a:txBody>
                      <a:tcPr/>
                    </a:tc>
                    <a:tc>
                      <a:txBody>
                        <a:bodyPr/>
                        <a:lstStyle/>
                        <a:p>
                          <a:r>
                            <a:rPr lang="en-US" sz="2400"/>
                            <a:t>Qubit</a:t>
                          </a:r>
                        </a:p>
                      </a:txBody>
                      <a:tcPr/>
                    </a:tc>
                    <a:extLst>
                      <a:ext uri="{0D108BD9-81ED-4DB2-BD59-A6C34878D82A}">
                        <a16:rowId xmlns:a16="http://schemas.microsoft.com/office/drawing/2014/main" val="1460483204"/>
                      </a:ext>
                    </a:extLst>
                  </a:tr>
                  <a:tr h="501463">
                    <a:tc>
                      <a:txBody>
                        <a:bodyPr/>
                        <a:lstStyle/>
                        <a:p>
                          <a:r>
                            <a:rPr lang="en-US" sz="2400"/>
                            <a:t>Description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𝑝</m:t>
                                            </m:r>
                                          </m:e>
                                          <m:sub>
                                            <m:r>
                                              <a:rPr lang="en-US" sz="2400" b="0" i="1" smtClean="0">
                                                <a:latin typeface="Cambria Math" panose="02040503050406030204" pitchFamily="18" charset="0"/>
                                              </a:rPr>
                                              <m:t>0</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1</m:t>
                                            </m:r>
                                          </m:sub>
                                        </m:sSub>
                                      </m:e>
                                    </m:mr>
                                  </m:m>
                                </m:e>
                              </m:d>
                            </m:oMath>
                          </a14:m>
                          <a:r>
                            <a:rPr lang="he-IL" sz="2400"/>
                            <a:t> </a:t>
                          </a:r>
                          <a:r>
                            <a:rPr lang="en-US" sz="2400"/>
                            <a:t> </a:t>
                          </a:r>
                          <a:r>
                            <a:rPr lang="en-US" sz="2400" err="1"/>
                            <a:t>s.t.</a:t>
                          </a:r>
                          <a:r>
                            <a:rPr lang="en-US" sz="240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ℝ</m:t>
                                  </m:r>
                                </m:e>
                                <m:sup>
                                  <m:r>
                                    <a:rPr lang="en-US" sz="2400" b="0" i="1" smtClean="0">
                                      <a:latin typeface="Cambria Math" panose="02040503050406030204" pitchFamily="18" charset="0"/>
                                    </a:rPr>
                                    <m:t>≥0</m:t>
                                  </m:r>
                                </m:sup>
                              </m:sSup>
                            </m:oMath>
                          </a14:m>
                          <a:r>
                            <a:rPr lang="en-US" sz="2400"/>
                            <a:t>,</a:t>
                          </a:r>
                          <a:br>
                            <a:rPr lang="en-US" sz="2400"/>
                          </a:b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rPr>
                                      <m:t>0</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rPr>
                                      <m:t>1</m:t>
                                    </m:r>
                                  </m:sub>
                                </m:sSub>
                                <m:r>
                                  <a:rPr lang="en-US" sz="2400" i="1">
                                    <a:latin typeface="Cambria Math" charset="0"/>
                                  </a:rPr>
                                  <m:t>=1</m:t>
                                </m:r>
                              </m:oMath>
                            </m:oMathPara>
                          </a14:m>
                          <a:endParaRPr lang="en-US" sz="2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0</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1</m:t>
                                            </m:r>
                                          </m:sub>
                                        </m:sSub>
                                      </m:e>
                                    </m:mr>
                                  </m:m>
                                </m:e>
                              </m:d>
                            </m:oMath>
                          </a14:m>
                          <a:r>
                            <a:rPr lang="en-US" sz="2400"/>
                            <a:t> </a:t>
                          </a:r>
                          <a:r>
                            <a:rPr lang="he-IL" sz="2400"/>
                            <a:t> </a:t>
                          </a:r>
                          <a:r>
                            <a:rPr lang="en-US" sz="2400" err="1"/>
                            <a:t>s.t.</a:t>
                          </a:r>
                          <a:r>
                            <a:rPr lang="en-US" sz="240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ℂ</m:t>
                              </m:r>
                            </m:oMath>
                          </a14:m>
                          <a:r>
                            <a:rPr lang="en-US" sz="2400"/>
                            <a:t>,  </a:t>
                          </a:r>
                          <a:br>
                            <a:rPr lang="en-US" sz="2400"/>
                          </a:b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𝑎</m:t>
                                    </m:r>
                                  </m:e>
                                  <m:sub>
                                    <m:r>
                                      <a:rPr lang="en-US" sz="2400" b="0" i="1" smtClean="0">
                                        <a:latin typeface="Cambria Math" panose="02040503050406030204" pitchFamily="18" charset="0"/>
                                      </a:rPr>
                                      <m:t>0</m:t>
                                    </m:r>
                                  </m:sub>
                                </m:sSub>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a:latin typeface="Cambria Math" panose="02040503050406030204" pitchFamily="18" charset="0"/>
                                          </a:rPr>
                                          <m:t>​</m:t>
                                        </m:r>
                                      </m:e>
                                    </m:d>
                                  </m:e>
                                  <m:sup>
                                    <m:r>
                                      <a:rPr lang="en-US" sz="2400" b="0" i="1" smtClean="0">
                                        <a:latin typeface="Cambria Math" panose="02040503050406030204" pitchFamily="18" charset="0"/>
                                      </a:rPr>
                                      <m:t>2</m:t>
                                    </m:r>
                                  </m:sup>
                                </m:sSup>
                                <m:r>
                                  <a:rPr lang="en-US" sz="2400" i="1">
                                    <a:latin typeface="Cambria Math"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rPr>
                                              <m:t>𝑎</m:t>
                                            </m:r>
                                          </m:e>
                                          <m:sub>
                                            <m:r>
                                              <a:rPr lang="en-US" sz="2400" i="1">
                                                <a:latin typeface="Cambria Math" charset="0"/>
                                              </a:rPr>
                                              <m:t>1</m:t>
                                            </m:r>
                                          </m:sub>
                                        </m:sSub>
                                      </m:e>
                                    </m:d>
                                  </m:e>
                                  <m:sup>
                                    <m:r>
                                      <a:rPr lang="en-US" sz="2400" b="0" i="1" smtClean="0">
                                        <a:latin typeface="Cambria Math" panose="02040503050406030204" pitchFamily="18" charset="0"/>
                                      </a:rPr>
                                      <m:t>2</m:t>
                                    </m:r>
                                  </m:sup>
                                </m:sSup>
                                <m:r>
                                  <a:rPr lang="en-US" sz="2400" i="1">
                                    <a:latin typeface="Cambria Math" charset="0"/>
                                  </a:rPr>
                                  <m:t>=1</m:t>
                                </m:r>
                              </m:oMath>
                            </m:oMathPara>
                          </a14:m>
                          <a:endParaRPr lang="en-US" sz="2400"/>
                        </a:p>
                      </a:txBody>
                      <a:tcPr/>
                    </a:tc>
                    <a:extLst>
                      <a:ext uri="{0D108BD9-81ED-4DB2-BD59-A6C34878D82A}">
                        <a16:rowId xmlns:a16="http://schemas.microsoft.com/office/drawing/2014/main" val="608270223"/>
                      </a:ext>
                    </a:extLst>
                  </a:tr>
                  <a:tr h="501463">
                    <a:tc>
                      <a:txBody>
                        <a:bodyPr/>
                        <a:lstStyle/>
                        <a:p>
                          <a:r>
                            <a:rPr lang="en-US" sz="2400"/>
                            <a:t>Measurement outcome</a:t>
                          </a:r>
                        </a:p>
                      </a:txBody>
                      <a:tcPr/>
                    </a:tc>
                    <a:tc>
                      <a:txBody>
                        <a:bodyPr/>
                        <a:lstStyle/>
                        <a:p>
                          <a14:m>
                            <m:oMath xmlns:m="http://schemas.openxmlformats.org/officeDocument/2006/math">
                              <m:r>
                                <a:rPr lang="en-US" sz="2400" b="0" i="1" smtClean="0">
                                  <a:latin typeface="Cambria Math" panose="02040503050406030204" pitchFamily="18" charset="0"/>
                                </a:rPr>
                                <m:t>𝑖</m:t>
                              </m:r>
                              <m:r>
                                <a:rPr lang="en-US" sz="2400" b="0" i="1" smtClean="0">
                                  <a:latin typeface="Cambria Math" panose="02040503050406030204" pitchFamily="18" charset="0"/>
                                </a:rPr>
                                <m:t> </m:t>
                              </m:r>
                            </m:oMath>
                          </a14:m>
                          <a:r>
                            <a:rPr lang="en-US" sz="2400"/>
                            <a:t>with probability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oMath>
                          </a14:m>
                          <a:r>
                            <a:rPr lang="en-US" sz="2400"/>
                            <a:t> </a:t>
                          </a:r>
                        </a:p>
                      </a:txBody>
                      <a:tcPr/>
                    </a:tc>
                    <a:tc>
                      <a:txBody>
                        <a:bodyPr/>
                        <a:lstStyle/>
                        <a:p>
                          <a14:m>
                            <m:oMath xmlns:m="http://schemas.openxmlformats.org/officeDocument/2006/math">
                              <m:r>
                                <a:rPr lang="en-US" sz="2400" b="0" i="1" smtClean="0">
                                  <a:latin typeface="Cambria Math" panose="02040503050406030204" pitchFamily="18" charset="0"/>
                                </a:rPr>
                                <m:t>𝑖</m:t>
                              </m:r>
                            </m:oMath>
                          </a14:m>
                          <a:r>
                            <a:rPr lang="en-US" sz="2400"/>
                            <a:t> with probability </a:t>
                          </a:r>
                          <a14:m>
                            <m:oMath xmlns:m="http://schemas.openxmlformats.org/officeDocument/2006/math">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e>
                                  </m:d>
                                </m:e>
                                <m:sup>
                                  <m:r>
                                    <a:rPr lang="en-US" sz="2400" b="0" i="1" smtClean="0">
                                      <a:latin typeface="Cambria Math" panose="02040503050406030204" pitchFamily="18" charset="0"/>
                                    </a:rPr>
                                    <m:t>2</m:t>
                                  </m:r>
                                </m:sup>
                              </m:sSup>
                            </m:oMath>
                          </a14:m>
                          <a:endParaRPr lang="en-US" sz="2400"/>
                        </a:p>
                      </a:txBody>
                      <a:tcPr/>
                    </a:tc>
                    <a:extLst>
                      <a:ext uri="{0D108BD9-81ED-4DB2-BD59-A6C34878D82A}">
                        <a16:rowId xmlns:a16="http://schemas.microsoft.com/office/drawing/2014/main" val="81998583"/>
                      </a:ext>
                    </a:extLst>
                  </a:tr>
                  <a:tr h="501463">
                    <a:tc>
                      <a:txBody>
                        <a:bodyPr/>
                        <a:lstStyle/>
                        <a:p>
                          <a:r>
                            <a:rPr lang="en-US" sz="2400"/>
                            <a:t>Post-measurement</a:t>
                          </a:r>
                        </a:p>
                      </a:txBody>
                      <a:tcPr/>
                    </a:tc>
                    <a:tc>
                      <a:txBody>
                        <a:bodyPr/>
                        <a:lstStyle/>
                        <a:p>
                          <a:r>
                            <a:rPr lang="en-US" sz="2400"/>
                            <a:t>If the outcome was </a:t>
                          </a:r>
                          <a14:m>
                            <m:oMath xmlns:m="http://schemas.openxmlformats.org/officeDocument/2006/math">
                              <m:r>
                                <a:rPr lang="en-US" sz="2400" b="0" i="1" smtClean="0">
                                  <a:latin typeface="Cambria Math" panose="02040503050406030204" pitchFamily="18" charset="0"/>
                                </a:rPr>
                                <m:t>𝑖</m:t>
                              </m:r>
                            </m:oMath>
                          </a14:m>
                          <a:r>
                            <a:rPr lang="en-US" sz="2400"/>
                            <a:t> the vector collapses</a:t>
                          </a:r>
                          <a:r>
                            <a:rPr lang="en-US" sz="2400" baseline="0"/>
                            <a:t> to </a:t>
                          </a:r>
                          <a14:m>
                            <m:oMath xmlns:m="http://schemas.openxmlformats.org/officeDocument/2006/math">
                              <m:sSub>
                                <m:sSubPr>
                                  <m:ctrlPr>
                                    <a:rPr lang="en-US" sz="2400" b="0" i="1" baseline="0" smtClean="0">
                                      <a:latin typeface="Cambria Math" panose="02040503050406030204" pitchFamily="18" charset="0"/>
                                    </a:rPr>
                                  </m:ctrlPr>
                                </m:sSubPr>
                                <m:e>
                                  <m:r>
                                    <a:rPr lang="en-US" sz="2400" b="0" i="1" baseline="0" smtClean="0">
                                      <a:latin typeface="Cambria Math" panose="02040503050406030204" pitchFamily="18" charset="0"/>
                                    </a:rPr>
                                    <m:t>𝑒</m:t>
                                  </m:r>
                                </m:e>
                                <m:sub>
                                  <m:r>
                                    <a:rPr lang="en-US" sz="2400" b="0" i="1" baseline="0" smtClean="0">
                                      <a:latin typeface="Cambria Math" panose="02040503050406030204" pitchFamily="18" charset="0"/>
                                    </a:rPr>
                                    <m:t>𝑖</m:t>
                                  </m:r>
                                </m:sub>
                              </m:sSub>
                            </m:oMath>
                          </a14:m>
                          <a:r>
                            <a:rPr lang="en-US" sz="2400"/>
                            <a:t>.</a:t>
                          </a:r>
                        </a:p>
                      </a:txBody>
                      <a:tcPr/>
                    </a:tc>
                    <a:tc>
                      <a:txBody>
                        <a:bodyPr/>
                        <a:lstStyle/>
                        <a:p>
                          <a:r>
                            <a:rPr lang="en-US" sz="2400"/>
                            <a:t>If the outcome was </a:t>
                          </a:r>
                          <a14:m>
                            <m:oMath xmlns:m="http://schemas.openxmlformats.org/officeDocument/2006/math">
                              <m:r>
                                <a:rPr lang="en-US" sz="2400" b="0" i="1" smtClean="0">
                                  <a:latin typeface="Cambria Math" panose="02040503050406030204" pitchFamily="18" charset="0"/>
                                </a:rPr>
                                <m:t>𝑖</m:t>
                              </m:r>
                            </m:oMath>
                          </a14:m>
                          <a:r>
                            <a:rPr lang="en-US" sz="2400"/>
                            <a:t> the vector collapses</a:t>
                          </a:r>
                          <a:r>
                            <a:rPr lang="en-US" sz="2400" baseline="0"/>
                            <a:t> to </a:t>
                          </a:r>
                          <a14:m>
                            <m:oMath xmlns:m="http://schemas.openxmlformats.org/officeDocument/2006/math">
                              <m:sSub>
                                <m:sSubPr>
                                  <m:ctrlPr>
                                    <a:rPr lang="en-US" sz="2400" b="0" i="1" baseline="0" smtClean="0">
                                      <a:latin typeface="Cambria Math" panose="02040503050406030204" pitchFamily="18" charset="0"/>
                                    </a:rPr>
                                  </m:ctrlPr>
                                </m:sSubPr>
                                <m:e>
                                  <m:r>
                                    <a:rPr lang="en-US" sz="2400" b="0" i="1" baseline="0" smtClean="0">
                                      <a:latin typeface="Cambria Math" panose="02040503050406030204" pitchFamily="18" charset="0"/>
                                    </a:rPr>
                                    <m:t>𝑒</m:t>
                                  </m:r>
                                </m:e>
                                <m:sub>
                                  <m:r>
                                    <a:rPr lang="en-US" sz="2400" b="0" i="1" baseline="0" smtClean="0">
                                      <a:latin typeface="Cambria Math" panose="02040503050406030204" pitchFamily="18" charset="0"/>
                                    </a:rPr>
                                    <m:t>𝑖</m:t>
                                  </m:r>
                                </m:sub>
                              </m:sSub>
                            </m:oMath>
                          </a14:m>
                          <a:r>
                            <a:rPr lang="en-US" sz="2400"/>
                            <a:t>.</a:t>
                          </a:r>
                        </a:p>
                      </a:txBody>
                      <a:tcPr/>
                    </a:tc>
                    <a:extLst>
                      <a:ext uri="{0D108BD9-81ED-4DB2-BD59-A6C34878D82A}">
                        <a16:rowId xmlns:a16="http://schemas.microsoft.com/office/drawing/2014/main" val="561379406"/>
                      </a:ext>
                    </a:extLst>
                  </a:tr>
                </a:tbl>
              </a:graphicData>
            </a:graphic>
          </p:graphicFrame>
        </mc:Choice>
        <mc:Fallback xmlns="">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nvPr>
            </p:nvGraphicFramePr>
            <p:xfrm>
              <a:off x="212034" y="1456553"/>
              <a:ext cx="11767931" cy="3464754"/>
            </p:xfrm>
            <a:graphic>
              <a:graphicData uri="http://schemas.openxmlformats.org/drawingml/2006/table">
                <a:tbl>
                  <a:tblPr firstRow="1" bandRow="1">
                    <a:tableStyleId>{5C22544A-7EE6-4342-B048-85BDC9FD1C3A}</a:tableStyleId>
                  </a:tblPr>
                  <a:tblGrid>
                    <a:gridCol w="2504661">
                      <a:extLst>
                        <a:ext uri="{9D8B030D-6E8A-4147-A177-3AD203B41FA5}">
                          <a16:colId xmlns:a16="http://schemas.microsoft.com/office/drawing/2014/main" val="1579898335"/>
                        </a:ext>
                      </a:extLst>
                    </a:gridCol>
                    <a:gridCol w="4432852">
                      <a:extLst>
                        <a:ext uri="{9D8B030D-6E8A-4147-A177-3AD203B41FA5}">
                          <a16:colId xmlns:a16="http://schemas.microsoft.com/office/drawing/2014/main" val="3377437204"/>
                        </a:ext>
                      </a:extLst>
                    </a:gridCol>
                    <a:gridCol w="4830418">
                      <a:extLst>
                        <a:ext uri="{9D8B030D-6E8A-4147-A177-3AD203B41FA5}">
                          <a16:colId xmlns:a16="http://schemas.microsoft.com/office/drawing/2014/main" val="3657164943"/>
                        </a:ext>
                      </a:extLst>
                    </a:gridCol>
                  </a:tblGrid>
                  <a:tr h="501463">
                    <a:tc>
                      <a:txBody>
                        <a:bodyPr/>
                        <a:lstStyle/>
                        <a:p>
                          <a:endParaRPr lang="en-US" sz="2400"/>
                        </a:p>
                      </a:txBody>
                      <a:tcPr/>
                    </a:tc>
                    <a:tc>
                      <a:txBody>
                        <a:bodyPr/>
                        <a:lstStyle/>
                        <a:p>
                          <a:r>
                            <a:rPr lang="en-US" sz="2400"/>
                            <a:t>Probabilistic Bit</a:t>
                          </a:r>
                        </a:p>
                      </a:txBody>
                      <a:tcPr/>
                    </a:tc>
                    <a:tc>
                      <a:txBody>
                        <a:bodyPr/>
                        <a:lstStyle/>
                        <a:p>
                          <a:r>
                            <a:rPr lang="en-US" sz="2400"/>
                            <a:t>Qubit</a:t>
                          </a:r>
                        </a:p>
                      </a:txBody>
                      <a:tcPr/>
                    </a:tc>
                    <a:extLst>
                      <a:ext uri="{0D108BD9-81ED-4DB2-BD59-A6C34878D82A}">
                        <a16:rowId xmlns:a16="http://schemas.microsoft.com/office/drawing/2014/main" val="1460483204"/>
                      </a:ext>
                    </a:extLst>
                  </a:tr>
                  <a:tr h="1317371">
                    <a:tc>
                      <a:txBody>
                        <a:bodyPr/>
                        <a:lstStyle/>
                        <a:p>
                          <a:r>
                            <a:rPr lang="en-US" sz="2400"/>
                            <a:t>Description</a:t>
                          </a:r>
                        </a:p>
                      </a:txBody>
                      <a:tcPr/>
                    </a:tc>
                    <a:tc>
                      <a:txBody>
                        <a:bodyPr/>
                        <a:lstStyle/>
                        <a:p>
                          <a:endParaRPr lang="en-US"/>
                        </a:p>
                      </a:txBody>
                      <a:tcPr>
                        <a:blipFill>
                          <a:blip r:embed="rId3"/>
                          <a:stretch>
                            <a:fillRect l="-56593" t="-41014" r="-109478" b="-135023"/>
                          </a:stretch>
                        </a:blipFill>
                      </a:tcPr>
                    </a:tc>
                    <a:tc>
                      <a:txBody>
                        <a:bodyPr/>
                        <a:lstStyle/>
                        <a:p>
                          <a:endParaRPr lang="en-US"/>
                        </a:p>
                      </a:txBody>
                      <a:tcPr>
                        <a:blipFill>
                          <a:blip r:embed="rId3"/>
                          <a:stretch>
                            <a:fillRect l="-143758" t="-41014" r="-504" b="-135023"/>
                          </a:stretch>
                        </a:blipFill>
                      </a:tcPr>
                    </a:tc>
                    <a:extLst>
                      <a:ext uri="{0D108BD9-81ED-4DB2-BD59-A6C34878D82A}">
                        <a16:rowId xmlns:a16="http://schemas.microsoft.com/office/drawing/2014/main" val="608270223"/>
                      </a:ext>
                    </a:extLst>
                  </a:tr>
                  <a:tr h="822960">
                    <a:tc>
                      <a:txBody>
                        <a:bodyPr/>
                        <a:lstStyle/>
                        <a:p>
                          <a:r>
                            <a:rPr lang="en-US" sz="2400"/>
                            <a:t>Measurement outcome</a:t>
                          </a:r>
                        </a:p>
                      </a:txBody>
                      <a:tcPr/>
                    </a:tc>
                    <a:tc>
                      <a:txBody>
                        <a:bodyPr/>
                        <a:lstStyle/>
                        <a:p>
                          <a:endParaRPr lang="en-US"/>
                        </a:p>
                      </a:txBody>
                      <a:tcPr>
                        <a:blipFill>
                          <a:blip r:embed="rId3"/>
                          <a:stretch>
                            <a:fillRect l="-56593" t="-225000" r="-109478" b="-115441"/>
                          </a:stretch>
                        </a:blipFill>
                      </a:tcPr>
                    </a:tc>
                    <a:tc>
                      <a:txBody>
                        <a:bodyPr/>
                        <a:lstStyle/>
                        <a:p>
                          <a:endParaRPr lang="en-US"/>
                        </a:p>
                      </a:txBody>
                      <a:tcPr>
                        <a:blipFill>
                          <a:blip r:embed="rId3"/>
                          <a:stretch>
                            <a:fillRect l="-143758" t="-225000" r="-504" b="-115441"/>
                          </a:stretch>
                        </a:blipFill>
                      </a:tcPr>
                    </a:tc>
                    <a:extLst>
                      <a:ext uri="{0D108BD9-81ED-4DB2-BD59-A6C34878D82A}">
                        <a16:rowId xmlns:a16="http://schemas.microsoft.com/office/drawing/2014/main" val="81998583"/>
                      </a:ext>
                    </a:extLst>
                  </a:tr>
                  <a:tr h="822960">
                    <a:tc>
                      <a:txBody>
                        <a:bodyPr/>
                        <a:lstStyle/>
                        <a:p>
                          <a:r>
                            <a:rPr lang="en-US" sz="2400"/>
                            <a:t>Post-measurement</a:t>
                          </a:r>
                        </a:p>
                      </a:txBody>
                      <a:tcPr/>
                    </a:tc>
                    <a:tc>
                      <a:txBody>
                        <a:bodyPr/>
                        <a:lstStyle/>
                        <a:p>
                          <a:endParaRPr lang="en-US"/>
                        </a:p>
                      </a:txBody>
                      <a:tcPr>
                        <a:blipFill>
                          <a:blip r:embed="rId3"/>
                          <a:stretch>
                            <a:fillRect l="-56593" t="-327407" r="-109478" b="-16296"/>
                          </a:stretch>
                        </a:blipFill>
                      </a:tcPr>
                    </a:tc>
                    <a:tc>
                      <a:txBody>
                        <a:bodyPr/>
                        <a:lstStyle/>
                        <a:p>
                          <a:endParaRPr lang="en-US"/>
                        </a:p>
                      </a:txBody>
                      <a:tcPr>
                        <a:blipFill>
                          <a:blip r:embed="rId3"/>
                          <a:stretch>
                            <a:fillRect l="-143758" t="-327407" r="-504" b="-16296"/>
                          </a:stretch>
                        </a:blipFill>
                      </a:tcPr>
                    </a:tc>
                    <a:extLst>
                      <a:ext uri="{0D108BD9-81ED-4DB2-BD59-A6C34878D82A}">
                        <a16:rowId xmlns:a16="http://schemas.microsoft.com/office/drawing/2014/main" val="561379406"/>
                      </a:ext>
                    </a:extLst>
                  </a:tr>
                </a:tbl>
              </a:graphicData>
            </a:graphic>
          </p:graphicFrame>
        </mc:Fallback>
      </mc:AlternateContent>
    </p:spTree>
    <p:extLst>
      <p:ext uri="{BB962C8B-B14F-4D97-AF65-F5344CB8AC3E}">
        <p14:creationId xmlns:p14="http://schemas.microsoft.com/office/powerpoint/2010/main" val="1594574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01E6-C98F-6F49-8683-D0EE2BF4E832}"/>
              </a:ext>
            </a:extLst>
          </p:cNvPr>
          <p:cNvSpPr>
            <a:spLocks noGrp="1"/>
          </p:cNvSpPr>
          <p:nvPr>
            <p:ph type="title"/>
          </p:nvPr>
        </p:nvSpPr>
        <p:spPr/>
        <p:txBody>
          <a:bodyPr/>
          <a:lstStyle/>
          <a:p>
            <a:r>
              <a:rPr lang="en-US"/>
              <a:t>Probabilistic Bit vs. Qubit</a:t>
            </a:r>
          </a:p>
        </p:txBody>
      </p:sp>
      <mc:AlternateContent xmlns:mc="http://schemas.openxmlformats.org/markup-compatibility/2006">
        <mc:Choice xmlns:a14="http://schemas.microsoft.com/office/drawing/2010/main" Requires="a14">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extLst>
                  <p:ext uri="{D42A27DB-BD31-4B8C-83A1-F6EECF244321}">
                    <p14:modId xmlns:p14="http://schemas.microsoft.com/office/powerpoint/2010/main" val="3353814870"/>
                  </p:ext>
                </p:extLst>
              </p:nvPr>
            </p:nvGraphicFramePr>
            <p:xfrm>
              <a:off x="212034" y="1456553"/>
              <a:ext cx="11767931" cy="4769806"/>
            </p:xfrm>
            <a:graphic>
              <a:graphicData uri="http://schemas.openxmlformats.org/drawingml/2006/table">
                <a:tbl>
                  <a:tblPr firstRow="1" bandRow="1">
                    <a:tableStyleId>{5C22544A-7EE6-4342-B048-85BDC9FD1C3A}</a:tableStyleId>
                  </a:tblPr>
                  <a:tblGrid>
                    <a:gridCol w="2504661">
                      <a:extLst>
                        <a:ext uri="{9D8B030D-6E8A-4147-A177-3AD203B41FA5}">
                          <a16:colId xmlns:a16="http://schemas.microsoft.com/office/drawing/2014/main" val="1579898335"/>
                        </a:ext>
                      </a:extLst>
                    </a:gridCol>
                    <a:gridCol w="4432852">
                      <a:extLst>
                        <a:ext uri="{9D8B030D-6E8A-4147-A177-3AD203B41FA5}">
                          <a16:colId xmlns:a16="http://schemas.microsoft.com/office/drawing/2014/main" val="3377437204"/>
                        </a:ext>
                      </a:extLst>
                    </a:gridCol>
                    <a:gridCol w="4830418">
                      <a:extLst>
                        <a:ext uri="{9D8B030D-6E8A-4147-A177-3AD203B41FA5}">
                          <a16:colId xmlns:a16="http://schemas.microsoft.com/office/drawing/2014/main" val="3657164943"/>
                        </a:ext>
                      </a:extLst>
                    </a:gridCol>
                  </a:tblGrid>
                  <a:tr h="501463">
                    <a:tc>
                      <a:txBody>
                        <a:bodyPr/>
                        <a:lstStyle/>
                        <a:p>
                          <a:endParaRPr lang="en-US" sz="2400" dirty="0"/>
                        </a:p>
                      </a:txBody>
                      <a:tcPr/>
                    </a:tc>
                    <a:tc>
                      <a:txBody>
                        <a:bodyPr/>
                        <a:lstStyle/>
                        <a:p>
                          <a:r>
                            <a:rPr lang="en-US" sz="2400"/>
                            <a:t>Probabilistic Bit</a:t>
                          </a:r>
                        </a:p>
                      </a:txBody>
                      <a:tcPr/>
                    </a:tc>
                    <a:tc>
                      <a:txBody>
                        <a:bodyPr/>
                        <a:lstStyle/>
                        <a:p>
                          <a:r>
                            <a:rPr lang="en-US" sz="2400"/>
                            <a:t>Qubit</a:t>
                          </a:r>
                        </a:p>
                      </a:txBody>
                      <a:tcPr/>
                    </a:tc>
                    <a:extLst>
                      <a:ext uri="{0D108BD9-81ED-4DB2-BD59-A6C34878D82A}">
                        <a16:rowId xmlns:a16="http://schemas.microsoft.com/office/drawing/2014/main" val="1460483204"/>
                      </a:ext>
                    </a:extLst>
                  </a:tr>
                  <a:tr h="501463">
                    <a:tc>
                      <a:txBody>
                        <a:bodyPr/>
                        <a:lstStyle/>
                        <a:p>
                          <a:r>
                            <a:rPr lang="en-US" sz="2400"/>
                            <a:t>Description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𝑝</m:t>
                                            </m:r>
                                          </m:e>
                                          <m:sub>
                                            <m:r>
                                              <a:rPr lang="en-US" sz="2400" b="0" i="1" smtClean="0">
                                                <a:latin typeface="Cambria Math" panose="02040503050406030204" pitchFamily="18" charset="0"/>
                                              </a:rPr>
                                              <m:t>0</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1</m:t>
                                            </m:r>
                                          </m:sub>
                                        </m:sSub>
                                      </m:e>
                                    </m:mr>
                                  </m:m>
                                </m:e>
                              </m:d>
                            </m:oMath>
                          </a14:m>
                          <a:r>
                            <a:rPr lang="he-IL" sz="2400"/>
                            <a:t> </a:t>
                          </a:r>
                          <a:r>
                            <a:rPr lang="en-US" sz="2400"/>
                            <a:t> </a:t>
                          </a:r>
                          <a:r>
                            <a:rPr lang="en-US" sz="2400" err="1"/>
                            <a:t>s.t.</a:t>
                          </a:r>
                          <a:r>
                            <a:rPr lang="en-US" sz="240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ℝ</m:t>
                                  </m:r>
                                </m:e>
                                <m:sup>
                                  <m:r>
                                    <a:rPr lang="en-US" sz="2400" b="0" i="1" smtClean="0">
                                      <a:latin typeface="Cambria Math" panose="02040503050406030204" pitchFamily="18" charset="0"/>
                                    </a:rPr>
                                    <m:t>≥0</m:t>
                                  </m:r>
                                </m:sup>
                              </m:sSup>
                            </m:oMath>
                          </a14:m>
                          <a:r>
                            <a:rPr lang="en-US" sz="2400"/>
                            <a:t>,</a:t>
                          </a:r>
                          <a:br>
                            <a:rPr lang="en-US" sz="2400"/>
                          </a:b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rPr>
                                      <m:t>0</m:t>
                                    </m:r>
                                  </m:sub>
                                </m:sSub>
                                <m:r>
                                  <a:rPr lang="en-US" sz="2400" i="1">
                                    <a:latin typeface="Cambria Math" charset="0"/>
                                  </a:rPr>
                                  <m:t>+</m:t>
                                </m:r>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rPr>
                                      <m:t>1</m:t>
                                    </m:r>
                                  </m:sub>
                                </m:sSub>
                                <m:r>
                                  <a:rPr lang="en-US" sz="2400" i="1">
                                    <a:latin typeface="Cambria Math" charset="0"/>
                                  </a:rPr>
                                  <m:t>=1</m:t>
                                </m:r>
                              </m:oMath>
                            </m:oMathPara>
                          </a14:m>
                          <a:endParaRPr lang="en-US" sz="24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0</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1</m:t>
                                            </m:r>
                                          </m:sub>
                                        </m:sSub>
                                      </m:e>
                                    </m:mr>
                                  </m:m>
                                </m:e>
                              </m:d>
                            </m:oMath>
                          </a14:m>
                          <a:r>
                            <a:rPr lang="en-US" sz="2400" dirty="0"/>
                            <a:t> </a:t>
                          </a:r>
                          <a:r>
                            <a:rPr lang="he-IL" sz="2400" dirty="0"/>
                            <a:t> </a:t>
                          </a:r>
                          <a:r>
                            <a:rPr lang="en-US" sz="2400" dirty="0" err="1"/>
                            <a:t>s.t.</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ℂ</m:t>
                              </m:r>
                            </m:oMath>
                          </a14:m>
                          <a:r>
                            <a:rPr lang="en-US" sz="2400" dirty="0"/>
                            <a:t>,  </a:t>
                          </a:r>
                          <a:br>
                            <a:rPr lang="en-US" sz="2400" dirty="0"/>
                          </a:b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𝑎</m:t>
                                    </m:r>
                                  </m:e>
                                  <m:sub>
                                    <m:r>
                                      <a:rPr lang="en-US" sz="2400" b="0" i="1" smtClean="0">
                                        <a:latin typeface="Cambria Math" panose="02040503050406030204" pitchFamily="18" charset="0"/>
                                      </a:rPr>
                                      <m:t>0</m:t>
                                    </m:r>
                                  </m:sub>
                                </m:s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e>
                                  <m:sup>
                                    <m:r>
                                      <a:rPr lang="en-US" sz="2400" b="0" i="1" smtClean="0">
                                        <a:latin typeface="Cambria Math" panose="02040503050406030204" pitchFamily="18" charset="0"/>
                                      </a:rPr>
                                      <m:t>2</m:t>
                                    </m:r>
                                  </m:sup>
                                </m:sSup>
                                <m:r>
                                  <a:rPr lang="en-US" sz="2400" i="1">
                                    <a:latin typeface="Cambria Math"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rPr>
                                              <m:t>𝑎</m:t>
                                            </m:r>
                                          </m:e>
                                          <m:sub>
                                            <m:r>
                                              <a:rPr lang="en-US" sz="2400" i="1">
                                                <a:latin typeface="Cambria Math" charset="0"/>
                                              </a:rPr>
                                              <m:t>1</m:t>
                                            </m:r>
                                          </m:sub>
                                        </m:sSub>
                                      </m:e>
                                    </m:d>
                                  </m:e>
                                  <m:sup>
                                    <m:r>
                                      <a:rPr lang="en-US" sz="2400" b="0" i="1" smtClean="0">
                                        <a:latin typeface="Cambria Math" panose="02040503050406030204" pitchFamily="18" charset="0"/>
                                      </a:rPr>
                                      <m:t>2</m:t>
                                    </m:r>
                                  </m:sup>
                                </m:sSup>
                                <m:r>
                                  <a:rPr lang="en-US" sz="2400" i="1">
                                    <a:latin typeface="Cambria Math" charset="0"/>
                                  </a:rPr>
                                  <m:t>=1</m:t>
                                </m:r>
                              </m:oMath>
                            </m:oMathPara>
                          </a14:m>
                          <a:endParaRPr lang="en-US" sz="2400" dirty="0"/>
                        </a:p>
                      </a:txBody>
                      <a:tcPr/>
                    </a:tc>
                    <a:extLst>
                      <a:ext uri="{0D108BD9-81ED-4DB2-BD59-A6C34878D82A}">
                        <a16:rowId xmlns:a16="http://schemas.microsoft.com/office/drawing/2014/main" val="608270223"/>
                      </a:ext>
                    </a:extLst>
                  </a:tr>
                  <a:tr h="501463">
                    <a:tc>
                      <a:txBody>
                        <a:bodyPr/>
                        <a:lstStyle/>
                        <a:p>
                          <a:r>
                            <a:rPr lang="en-US" sz="2400"/>
                            <a:t>Measurement outcome</a:t>
                          </a:r>
                        </a:p>
                      </a:txBody>
                      <a:tcPr/>
                    </a:tc>
                    <a:tc>
                      <a:txBody>
                        <a:bodyPr/>
                        <a:lstStyle/>
                        <a:p>
                          <a14:m>
                            <m:oMath xmlns:m="http://schemas.openxmlformats.org/officeDocument/2006/math">
                              <m:r>
                                <a:rPr lang="en-US" sz="2400" b="0" i="1" smtClean="0">
                                  <a:latin typeface="Cambria Math" panose="02040503050406030204" pitchFamily="18" charset="0"/>
                                </a:rPr>
                                <m:t>𝑖</m:t>
                              </m:r>
                              <m:r>
                                <a:rPr lang="en-US" sz="2400" b="0" i="1" smtClean="0">
                                  <a:latin typeface="Cambria Math" panose="02040503050406030204" pitchFamily="18" charset="0"/>
                                </a:rPr>
                                <m:t> </m:t>
                              </m:r>
                            </m:oMath>
                          </a14:m>
                          <a:r>
                            <a:rPr lang="en-US" sz="2400"/>
                            <a:t>with probability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𝑖</m:t>
                                  </m:r>
                                </m:sub>
                              </m:sSub>
                            </m:oMath>
                          </a14:m>
                          <a:r>
                            <a:rPr lang="en-US" sz="2400"/>
                            <a:t> </a:t>
                          </a:r>
                        </a:p>
                      </a:txBody>
                      <a:tcPr/>
                    </a:tc>
                    <a:tc>
                      <a:txBody>
                        <a:bodyPr/>
                        <a:lstStyle/>
                        <a:p>
                          <a14:m>
                            <m:oMath xmlns:m="http://schemas.openxmlformats.org/officeDocument/2006/math">
                              <m:r>
                                <a:rPr lang="en-US" sz="2400" b="0" i="1" smtClean="0">
                                  <a:latin typeface="Cambria Math" panose="02040503050406030204" pitchFamily="18" charset="0"/>
                                </a:rPr>
                                <m:t>𝑖</m:t>
                              </m:r>
                            </m:oMath>
                          </a14:m>
                          <a:r>
                            <a:rPr lang="en-US" sz="2400"/>
                            <a:t> with probability </a:t>
                          </a:r>
                          <a14:m>
                            <m:oMath xmlns:m="http://schemas.openxmlformats.org/officeDocument/2006/math">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𝑖</m:t>
                                          </m:r>
                                        </m:sub>
                                      </m:sSub>
                                    </m:e>
                                  </m:d>
                                </m:e>
                                <m:sup>
                                  <m:r>
                                    <a:rPr lang="en-US" sz="2400" b="0" i="1" smtClean="0">
                                      <a:latin typeface="Cambria Math" panose="02040503050406030204" pitchFamily="18" charset="0"/>
                                    </a:rPr>
                                    <m:t>2</m:t>
                                  </m:r>
                                </m:sup>
                              </m:sSup>
                            </m:oMath>
                          </a14:m>
                          <a:endParaRPr lang="en-US" sz="2400"/>
                        </a:p>
                      </a:txBody>
                      <a:tcPr/>
                    </a:tc>
                    <a:extLst>
                      <a:ext uri="{0D108BD9-81ED-4DB2-BD59-A6C34878D82A}">
                        <a16:rowId xmlns:a16="http://schemas.microsoft.com/office/drawing/2014/main" val="81998583"/>
                      </a:ext>
                    </a:extLst>
                  </a:tr>
                  <a:tr h="501463">
                    <a:tc>
                      <a:txBody>
                        <a:bodyPr/>
                        <a:lstStyle/>
                        <a:p>
                          <a:r>
                            <a:rPr lang="en-US" sz="2400"/>
                            <a:t>Post-measurement</a:t>
                          </a:r>
                        </a:p>
                      </a:txBody>
                      <a:tcPr/>
                    </a:tc>
                    <a:tc>
                      <a:txBody>
                        <a:bodyPr/>
                        <a:lstStyle/>
                        <a:p>
                          <a:r>
                            <a:rPr lang="en-US" sz="2400"/>
                            <a:t>If the outcome was </a:t>
                          </a:r>
                          <a14:m>
                            <m:oMath xmlns:m="http://schemas.openxmlformats.org/officeDocument/2006/math">
                              <m:r>
                                <a:rPr lang="en-US" sz="2400" b="0" i="1" smtClean="0">
                                  <a:latin typeface="Cambria Math" panose="02040503050406030204" pitchFamily="18" charset="0"/>
                                </a:rPr>
                                <m:t>𝑖</m:t>
                              </m:r>
                            </m:oMath>
                          </a14:m>
                          <a:r>
                            <a:rPr lang="en-US" sz="2400"/>
                            <a:t> the vector collapses</a:t>
                          </a:r>
                          <a:r>
                            <a:rPr lang="en-US" sz="2400" baseline="0"/>
                            <a:t> to </a:t>
                          </a:r>
                          <a14:m>
                            <m:oMath xmlns:m="http://schemas.openxmlformats.org/officeDocument/2006/math">
                              <m:sSub>
                                <m:sSubPr>
                                  <m:ctrlPr>
                                    <a:rPr lang="en-US" sz="2400" b="0" i="1" baseline="0" smtClean="0">
                                      <a:latin typeface="Cambria Math" panose="02040503050406030204" pitchFamily="18" charset="0"/>
                                    </a:rPr>
                                  </m:ctrlPr>
                                </m:sSubPr>
                                <m:e>
                                  <m:r>
                                    <a:rPr lang="en-US" sz="2400" b="0" i="1" baseline="0" smtClean="0">
                                      <a:latin typeface="Cambria Math" panose="02040503050406030204" pitchFamily="18" charset="0"/>
                                    </a:rPr>
                                    <m:t>𝑒</m:t>
                                  </m:r>
                                </m:e>
                                <m:sub>
                                  <m:r>
                                    <a:rPr lang="en-US" sz="2400" b="0" i="1" baseline="0" smtClean="0">
                                      <a:latin typeface="Cambria Math" panose="02040503050406030204" pitchFamily="18" charset="0"/>
                                    </a:rPr>
                                    <m:t>𝑖</m:t>
                                  </m:r>
                                </m:sub>
                              </m:sSub>
                            </m:oMath>
                          </a14:m>
                          <a:r>
                            <a:rPr lang="en-US" sz="2400"/>
                            <a:t>.</a:t>
                          </a:r>
                        </a:p>
                      </a:txBody>
                      <a:tcPr/>
                    </a:tc>
                    <a:tc>
                      <a:txBody>
                        <a:bodyPr/>
                        <a:lstStyle/>
                        <a:p>
                          <a:r>
                            <a:rPr lang="en-US" sz="2400"/>
                            <a:t>If the outcome was </a:t>
                          </a:r>
                          <a14:m>
                            <m:oMath xmlns:m="http://schemas.openxmlformats.org/officeDocument/2006/math">
                              <m:r>
                                <a:rPr lang="en-US" sz="2400" b="0" i="1" smtClean="0">
                                  <a:latin typeface="Cambria Math" panose="02040503050406030204" pitchFamily="18" charset="0"/>
                                </a:rPr>
                                <m:t>𝑖</m:t>
                              </m:r>
                            </m:oMath>
                          </a14:m>
                          <a:r>
                            <a:rPr lang="en-US" sz="2400"/>
                            <a:t> the vector collapses</a:t>
                          </a:r>
                          <a:r>
                            <a:rPr lang="en-US" sz="2400" baseline="0"/>
                            <a:t> to </a:t>
                          </a:r>
                          <a14:m>
                            <m:oMath xmlns:m="http://schemas.openxmlformats.org/officeDocument/2006/math">
                              <m:sSub>
                                <m:sSubPr>
                                  <m:ctrlPr>
                                    <a:rPr lang="en-US" sz="2400" b="0" i="1" baseline="0" smtClean="0">
                                      <a:latin typeface="Cambria Math" panose="02040503050406030204" pitchFamily="18" charset="0"/>
                                    </a:rPr>
                                  </m:ctrlPr>
                                </m:sSubPr>
                                <m:e>
                                  <m:r>
                                    <a:rPr lang="en-US" sz="2400" b="0" i="1" baseline="0" smtClean="0">
                                      <a:latin typeface="Cambria Math" panose="02040503050406030204" pitchFamily="18" charset="0"/>
                                    </a:rPr>
                                    <m:t>𝑒</m:t>
                                  </m:r>
                                </m:e>
                                <m:sub>
                                  <m:r>
                                    <a:rPr lang="en-US" sz="2400" b="0" i="1" baseline="0" smtClean="0">
                                      <a:latin typeface="Cambria Math" panose="02040503050406030204" pitchFamily="18" charset="0"/>
                                    </a:rPr>
                                    <m:t>𝑖</m:t>
                                  </m:r>
                                </m:sub>
                              </m:sSub>
                            </m:oMath>
                          </a14:m>
                          <a:r>
                            <a:rPr lang="en-US" sz="2400"/>
                            <a:t>.</a:t>
                          </a:r>
                        </a:p>
                      </a:txBody>
                      <a:tcPr/>
                    </a:tc>
                    <a:extLst>
                      <a:ext uri="{0D108BD9-81ED-4DB2-BD59-A6C34878D82A}">
                        <a16:rowId xmlns:a16="http://schemas.microsoft.com/office/drawing/2014/main" val="561379406"/>
                      </a:ext>
                    </a:extLst>
                  </a:tr>
                  <a:tr h="501463">
                    <a:tc>
                      <a:txBody>
                        <a:bodyPr/>
                        <a:lstStyle/>
                        <a:p>
                          <a:r>
                            <a:rPr lang="en-US" sz="2400"/>
                            <a:t>Transformations</a:t>
                          </a:r>
                        </a:p>
                      </a:txBody>
                      <a:tcPr/>
                    </a:tc>
                    <a:tc>
                      <a:txBody>
                        <a:bodyPr/>
                        <a:lstStyle/>
                        <a:p>
                          <a:r>
                            <a:rPr lang="en-US" sz="2400"/>
                            <a:t>Linear transformations which map a probabilistic bit to a probabilistic bit: </a:t>
                          </a:r>
                          <a14:m>
                            <m:oMath xmlns:m="http://schemas.openxmlformats.org/officeDocument/2006/math">
                              <m:r>
                                <a:rPr lang="en-US" sz="2400" b="0" i="1" smtClean="0">
                                  <a:latin typeface="Cambria Math" panose="02040503050406030204" pitchFamily="18" charset="0"/>
                                </a:rPr>
                                <m:t>2×2</m:t>
                              </m:r>
                            </m:oMath>
                          </a14:m>
                          <a:r>
                            <a:rPr lang="en-US" sz="2400"/>
                            <a:t> stochastic matrices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Linear transformations which map a qubit to a qubit:  </a:t>
                          </a:r>
                          <a14:m>
                            <m:oMath xmlns:m="http://schemas.openxmlformats.org/officeDocument/2006/math">
                              <m:r>
                                <a:rPr lang="en-US" sz="2400" b="0" i="1" smtClean="0">
                                  <a:latin typeface="Cambria Math" panose="02040503050406030204" pitchFamily="18" charset="0"/>
                                </a:rPr>
                                <m:t>2×2</m:t>
                              </m:r>
                            </m:oMath>
                          </a14:m>
                          <a:r>
                            <a:rPr lang="en-US" sz="2400" dirty="0"/>
                            <a:t> unitary</a:t>
                          </a:r>
                          <a:r>
                            <a:rPr lang="en-US" sz="2400" baseline="0" dirty="0"/>
                            <a:t> </a:t>
                          </a:r>
                          <a:r>
                            <a:rPr lang="en-US" sz="2400" dirty="0"/>
                            <a:t>matrices.</a:t>
                          </a:r>
                        </a:p>
                      </a:txBody>
                      <a:tcPr/>
                    </a:tc>
                    <a:extLst>
                      <a:ext uri="{0D108BD9-81ED-4DB2-BD59-A6C34878D82A}">
                        <a16:rowId xmlns:a16="http://schemas.microsoft.com/office/drawing/2014/main" val="463594278"/>
                      </a:ext>
                    </a:extLst>
                  </a:tr>
                </a:tbl>
              </a:graphicData>
            </a:graphic>
          </p:graphicFrame>
        </mc:Choice>
        <mc:Fallback>
          <p:graphicFrame>
            <p:nvGraphicFramePr>
              <p:cNvPr id="4" name="Content Placeholder 3">
                <a:extLst>
                  <a:ext uri="{FF2B5EF4-FFF2-40B4-BE49-F238E27FC236}">
                    <a16:creationId xmlns:a16="http://schemas.microsoft.com/office/drawing/2014/main" id="{015743B0-083C-4442-A697-19E6633CC516}"/>
                  </a:ext>
                </a:extLst>
              </p:cNvPr>
              <p:cNvGraphicFramePr>
                <a:graphicFrameLocks noGrp="1"/>
              </p:cNvGraphicFramePr>
              <p:nvPr>
                <p:ph idx="1"/>
                <p:extLst>
                  <p:ext uri="{D42A27DB-BD31-4B8C-83A1-F6EECF244321}">
                    <p14:modId xmlns:p14="http://schemas.microsoft.com/office/powerpoint/2010/main" val="3353814870"/>
                  </p:ext>
                </p:extLst>
              </p:nvPr>
            </p:nvGraphicFramePr>
            <p:xfrm>
              <a:off x="212034" y="1456553"/>
              <a:ext cx="11767931" cy="4769806"/>
            </p:xfrm>
            <a:graphic>
              <a:graphicData uri="http://schemas.openxmlformats.org/drawingml/2006/table">
                <a:tbl>
                  <a:tblPr firstRow="1" bandRow="1">
                    <a:tableStyleId>{5C22544A-7EE6-4342-B048-85BDC9FD1C3A}</a:tableStyleId>
                  </a:tblPr>
                  <a:tblGrid>
                    <a:gridCol w="2504661">
                      <a:extLst>
                        <a:ext uri="{9D8B030D-6E8A-4147-A177-3AD203B41FA5}">
                          <a16:colId xmlns:a16="http://schemas.microsoft.com/office/drawing/2014/main" val="1579898335"/>
                        </a:ext>
                      </a:extLst>
                    </a:gridCol>
                    <a:gridCol w="4432852">
                      <a:extLst>
                        <a:ext uri="{9D8B030D-6E8A-4147-A177-3AD203B41FA5}">
                          <a16:colId xmlns:a16="http://schemas.microsoft.com/office/drawing/2014/main" val="3377437204"/>
                        </a:ext>
                      </a:extLst>
                    </a:gridCol>
                    <a:gridCol w="4830418">
                      <a:extLst>
                        <a:ext uri="{9D8B030D-6E8A-4147-A177-3AD203B41FA5}">
                          <a16:colId xmlns:a16="http://schemas.microsoft.com/office/drawing/2014/main" val="3657164943"/>
                        </a:ext>
                      </a:extLst>
                    </a:gridCol>
                  </a:tblGrid>
                  <a:tr h="501463">
                    <a:tc>
                      <a:txBody>
                        <a:bodyPr/>
                        <a:lstStyle/>
                        <a:p>
                          <a:endParaRPr lang="en-US" sz="2400" dirty="0"/>
                        </a:p>
                      </a:txBody>
                      <a:tcPr/>
                    </a:tc>
                    <a:tc>
                      <a:txBody>
                        <a:bodyPr/>
                        <a:lstStyle/>
                        <a:p>
                          <a:r>
                            <a:rPr lang="en-US" sz="2400"/>
                            <a:t>Probabilistic Bit</a:t>
                          </a:r>
                        </a:p>
                      </a:txBody>
                      <a:tcPr/>
                    </a:tc>
                    <a:tc>
                      <a:txBody>
                        <a:bodyPr/>
                        <a:lstStyle/>
                        <a:p>
                          <a:r>
                            <a:rPr lang="en-US" sz="2400"/>
                            <a:t>Qubit</a:t>
                          </a:r>
                        </a:p>
                      </a:txBody>
                      <a:tcPr/>
                    </a:tc>
                    <a:extLst>
                      <a:ext uri="{0D108BD9-81ED-4DB2-BD59-A6C34878D82A}">
                        <a16:rowId xmlns:a16="http://schemas.microsoft.com/office/drawing/2014/main" val="1460483204"/>
                      </a:ext>
                    </a:extLst>
                  </a:tr>
                  <a:tr h="1067943">
                    <a:tc>
                      <a:txBody>
                        <a:bodyPr/>
                        <a:lstStyle/>
                        <a:p>
                          <a:r>
                            <a:rPr lang="en-US" sz="2400"/>
                            <a:t>Description</a:t>
                          </a:r>
                        </a:p>
                      </a:txBody>
                      <a:tcPr/>
                    </a:tc>
                    <a:tc>
                      <a:txBody>
                        <a:bodyPr/>
                        <a:lstStyle/>
                        <a:p>
                          <a:endParaRPr lang="en-US"/>
                        </a:p>
                      </a:txBody>
                      <a:tcPr>
                        <a:blipFill>
                          <a:blip r:embed="rId3"/>
                          <a:stretch>
                            <a:fillRect l="-57020" t="-52381" r="-109742" b="-314286"/>
                          </a:stretch>
                        </a:blipFill>
                      </a:tcPr>
                    </a:tc>
                    <a:tc>
                      <a:txBody>
                        <a:bodyPr/>
                        <a:lstStyle/>
                        <a:p>
                          <a:endParaRPr lang="en-US"/>
                        </a:p>
                      </a:txBody>
                      <a:tcPr>
                        <a:blipFill>
                          <a:blip r:embed="rId3"/>
                          <a:stretch>
                            <a:fillRect l="-143832" t="-52381" r="-525" b="-314286"/>
                          </a:stretch>
                        </a:blipFill>
                      </a:tcPr>
                    </a:tc>
                    <a:extLst>
                      <a:ext uri="{0D108BD9-81ED-4DB2-BD59-A6C34878D82A}">
                        <a16:rowId xmlns:a16="http://schemas.microsoft.com/office/drawing/2014/main" val="608270223"/>
                      </a:ext>
                    </a:extLst>
                  </a:tr>
                  <a:tr h="822960">
                    <a:tc>
                      <a:txBody>
                        <a:bodyPr/>
                        <a:lstStyle/>
                        <a:p>
                          <a:r>
                            <a:rPr lang="en-US" sz="2400"/>
                            <a:t>Measurement outcome</a:t>
                          </a:r>
                        </a:p>
                      </a:txBody>
                      <a:tcPr/>
                    </a:tc>
                    <a:tc>
                      <a:txBody>
                        <a:bodyPr/>
                        <a:lstStyle/>
                        <a:p>
                          <a:endParaRPr lang="en-US"/>
                        </a:p>
                      </a:txBody>
                      <a:tcPr>
                        <a:blipFill>
                          <a:blip r:embed="rId3"/>
                          <a:stretch>
                            <a:fillRect l="-57020" t="-196923" r="-109742" b="-306154"/>
                          </a:stretch>
                        </a:blipFill>
                      </a:tcPr>
                    </a:tc>
                    <a:tc>
                      <a:txBody>
                        <a:bodyPr/>
                        <a:lstStyle/>
                        <a:p>
                          <a:endParaRPr lang="en-US"/>
                        </a:p>
                      </a:txBody>
                      <a:tcPr>
                        <a:blipFill>
                          <a:blip r:embed="rId3"/>
                          <a:stretch>
                            <a:fillRect l="-143832" t="-196923" r="-525" b="-306154"/>
                          </a:stretch>
                        </a:blipFill>
                      </a:tcPr>
                    </a:tc>
                    <a:extLst>
                      <a:ext uri="{0D108BD9-81ED-4DB2-BD59-A6C34878D82A}">
                        <a16:rowId xmlns:a16="http://schemas.microsoft.com/office/drawing/2014/main" val="81998583"/>
                      </a:ext>
                    </a:extLst>
                  </a:tr>
                  <a:tr h="822960">
                    <a:tc>
                      <a:txBody>
                        <a:bodyPr/>
                        <a:lstStyle/>
                        <a:p>
                          <a:r>
                            <a:rPr lang="en-US" sz="2400"/>
                            <a:t>Post-measurement</a:t>
                          </a:r>
                        </a:p>
                      </a:txBody>
                      <a:tcPr/>
                    </a:tc>
                    <a:tc>
                      <a:txBody>
                        <a:bodyPr/>
                        <a:lstStyle/>
                        <a:p>
                          <a:endParaRPr lang="en-US"/>
                        </a:p>
                      </a:txBody>
                      <a:tcPr>
                        <a:blipFill>
                          <a:blip r:embed="rId3"/>
                          <a:stretch>
                            <a:fillRect l="-57020" t="-296923" r="-109742" b="-206154"/>
                          </a:stretch>
                        </a:blipFill>
                      </a:tcPr>
                    </a:tc>
                    <a:tc>
                      <a:txBody>
                        <a:bodyPr/>
                        <a:lstStyle/>
                        <a:p>
                          <a:endParaRPr lang="en-US"/>
                        </a:p>
                      </a:txBody>
                      <a:tcPr>
                        <a:blipFill>
                          <a:blip r:embed="rId3"/>
                          <a:stretch>
                            <a:fillRect l="-143832" t="-296923" r="-525" b="-206154"/>
                          </a:stretch>
                        </a:blipFill>
                      </a:tcPr>
                    </a:tc>
                    <a:extLst>
                      <a:ext uri="{0D108BD9-81ED-4DB2-BD59-A6C34878D82A}">
                        <a16:rowId xmlns:a16="http://schemas.microsoft.com/office/drawing/2014/main" val="561379406"/>
                      </a:ext>
                    </a:extLst>
                  </a:tr>
                  <a:tr h="1554480">
                    <a:tc>
                      <a:txBody>
                        <a:bodyPr/>
                        <a:lstStyle/>
                        <a:p>
                          <a:r>
                            <a:rPr lang="en-US" sz="2400"/>
                            <a:t>Transformations</a:t>
                          </a:r>
                        </a:p>
                      </a:txBody>
                      <a:tcPr/>
                    </a:tc>
                    <a:tc>
                      <a:txBody>
                        <a:bodyPr/>
                        <a:lstStyle/>
                        <a:p>
                          <a:endParaRPr lang="en-US"/>
                        </a:p>
                      </a:txBody>
                      <a:tcPr>
                        <a:blipFill>
                          <a:blip r:embed="rId3"/>
                          <a:stretch>
                            <a:fillRect l="-57020" t="-209756" r="-109742" b="-8943"/>
                          </a:stretch>
                        </a:blipFill>
                      </a:tcPr>
                    </a:tc>
                    <a:tc>
                      <a:txBody>
                        <a:bodyPr/>
                        <a:lstStyle/>
                        <a:p>
                          <a:endParaRPr lang="en-US"/>
                        </a:p>
                      </a:txBody>
                      <a:tcPr>
                        <a:blipFill>
                          <a:blip r:embed="rId3"/>
                          <a:stretch>
                            <a:fillRect l="-143832" t="-209756" r="-525" b="-8943"/>
                          </a:stretch>
                        </a:blipFill>
                      </a:tcPr>
                    </a:tc>
                    <a:extLst>
                      <a:ext uri="{0D108BD9-81ED-4DB2-BD59-A6C34878D82A}">
                        <a16:rowId xmlns:a16="http://schemas.microsoft.com/office/drawing/2014/main" val="463594278"/>
                      </a:ext>
                    </a:extLst>
                  </a:tr>
                </a:tbl>
              </a:graphicData>
            </a:graphic>
          </p:graphicFrame>
        </mc:Fallback>
      </mc:AlternateContent>
    </p:spTree>
    <p:extLst>
      <p:ext uri="{BB962C8B-B14F-4D97-AF65-F5344CB8AC3E}">
        <p14:creationId xmlns:p14="http://schemas.microsoft.com/office/powerpoint/2010/main" val="194179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FA64-7288-E246-9C57-2A6C836D8D54}"/>
              </a:ext>
            </a:extLst>
          </p:cNvPr>
          <p:cNvSpPr>
            <a:spLocks noGrp="1"/>
          </p:cNvSpPr>
          <p:nvPr>
            <p:ph type="title"/>
          </p:nvPr>
        </p:nvSpPr>
        <p:spPr/>
        <p:txBody>
          <a:bodyPr/>
          <a:lstStyle/>
          <a:p>
            <a:r>
              <a:rPr lang="en-US" dirty="0"/>
              <a:t>Unitary matrices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B72CF93-C553-4246-B2D2-A7DBF310A590}"/>
                  </a:ext>
                </a:extLst>
              </p:cNvPr>
              <p:cNvSpPr>
                <a:spLocks noGrp="1"/>
              </p:cNvSpPr>
              <p:nvPr>
                <p:ph idx="1"/>
              </p:nvPr>
            </p:nvSpPr>
            <p:spPr>
              <a:xfrm>
                <a:off x="1643270" y="2133600"/>
                <a:ext cx="10548730" cy="4546524"/>
              </a:xfrm>
            </p:spPr>
            <p:txBody>
              <a:bodyPr>
                <a:normAutofit lnSpcReduction="10000"/>
              </a:bodyPr>
              <a:lstStyle/>
              <a:p>
                <a:r>
                  <a:rPr lang="en-US" sz="2800" dirty="0"/>
                  <a:t>Def: A square matrix 𝑈 is unitary </a:t>
                </a:r>
                <a:r>
                  <a:rPr lang="en-US" sz="2800" dirty="0" err="1"/>
                  <a:t>iff</a:t>
                </a:r>
                <a:r>
                  <a:rPr lang="en-US" sz="2800" dirty="0"/>
                  <a:t> </a:t>
                </a:r>
                <a14:m>
                  <m:oMath xmlns:m="http://schemas.openxmlformats.org/officeDocument/2006/math">
                    <m:r>
                      <a:rPr lang="en-US" sz="2800" i="1" dirty="0" smtClean="0">
                        <a:latin typeface="Cambria Math" panose="02040503050406030204" pitchFamily="18" charset="0"/>
                      </a:rPr>
                      <m:t>𝑈</m:t>
                    </m:r>
                    <m:r>
                      <a:rPr lang="en-US" sz="2800" i="1" dirty="0" smtClean="0">
                        <a:latin typeface="Cambria Math" panose="02040503050406030204" pitchFamily="18" charset="0"/>
                      </a:rPr>
                      <m:t>⋅</m:t>
                    </m:r>
                    <m:sSup>
                      <m:sSupPr>
                        <m:ctrlPr>
                          <a:rPr lang="en-US" sz="2800" b="0" i="1" dirty="0" smtClean="0">
                            <a:latin typeface="Cambria Math" panose="02040503050406030204" pitchFamily="18" charset="0"/>
                          </a:rPr>
                        </m:ctrlPr>
                      </m:sSupPr>
                      <m:e>
                        <m:r>
                          <a:rPr lang="en-US" sz="2800" i="1" dirty="0" smtClean="0">
                            <a:latin typeface="Cambria Math" panose="02040503050406030204" pitchFamily="18" charset="0"/>
                          </a:rPr>
                          <m:t>𝑈</m:t>
                        </m:r>
                      </m:e>
                      <m:sup>
                        <m:r>
                          <a:rPr lang="en-US" sz="2800" b="0" i="1" dirty="0" smtClean="0">
                            <a:latin typeface="Cambria Math" panose="02040503050406030204" pitchFamily="18" charset="0"/>
                          </a:rPr>
                          <m:t>† </m:t>
                        </m:r>
                      </m:sup>
                    </m:sSup>
                    <m:r>
                      <a:rPr lang="en-US" sz="2800" i="1" dirty="0" smtClean="0">
                        <a:latin typeface="Cambria Math" panose="02040503050406030204" pitchFamily="18" charset="0"/>
                      </a:rPr>
                      <m:t>=</m:t>
                    </m:r>
                    <m:r>
                      <a:rPr lang="en-US" sz="2800" i="1" dirty="0" smtClean="0">
                        <a:latin typeface="Cambria Math" panose="02040503050406030204" pitchFamily="18" charset="0"/>
                      </a:rPr>
                      <m:t>𝐼</m:t>
                    </m:r>
                    <m:r>
                      <a:rPr lang="en-US" sz="2800" i="1" dirty="0" smtClean="0">
                        <a:latin typeface="Cambria Math" panose="02040503050406030204" pitchFamily="18" charset="0"/>
                      </a:rPr>
                      <m:t>.</m:t>
                    </m:r>
                  </m:oMath>
                </a14:m>
                <a:endParaRPr lang="en-US" sz="2800" dirty="0"/>
              </a:p>
              <a:p>
                <a:r>
                  <a:rPr lang="en-US" sz="2800" dirty="0" err="1"/>
                  <a:t>Unitaries</a:t>
                </a:r>
                <a:r>
                  <a:rPr lang="en-US" sz="2800" dirty="0"/>
                  <a:t> are generalization of orthogonal (real) matrices. In the real case: rotations and reflections. </a:t>
                </a:r>
              </a:p>
              <a:p>
                <a:r>
                  <a:rPr lang="en-US" sz="2800" dirty="0"/>
                  <a:t>The following are equivalent:</a:t>
                </a:r>
              </a:p>
              <a:p>
                <a:pPr lvl="1"/>
                <a:r>
                  <a:rPr lang="en-US" sz="2400" dirty="0"/>
                  <a:t>U  is unitary</a:t>
                </a:r>
              </a:p>
              <a:p>
                <a:pPr lvl="1"/>
                <a:r>
                  <a:rPr lang="en-US" sz="2400" dirty="0"/>
                  <a:t>U preserves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ℓ</m:t>
                        </m:r>
                      </m:e>
                      <m:sup>
                        <m:r>
                          <a:rPr lang="en-US" sz="2400" b="0" i="1" smtClean="0">
                            <a:latin typeface="Cambria Math" panose="02040503050406030204" pitchFamily="18" charset="0"/>
                          </a:rPr>
                          <m:t>2</m:t>
                        </m:r>
                      </m:sup>
                    </m:sSup>
                  </m:oMath>
                </a14:m>
                <a:r>
                  <a:rPr lang="en-US" sz="2400" dirty="0"/>
                  <a:t> norm of all vectors,</a:t>
                </a:r>
              </a:p>
              <a:p>
                <a:pPr lvl="1"/>
                <a:r>
                  <a:rPr lang="en-US" sz="2400" dirty="0"/>
                  <a:t>U preserves the inner product between two vectors (the inner product before multiplying by U and after multiplying both vectors by U is the same).</a:t>
                </a:r>
              </a:p>
              <a:p>
                <a:pPr marL="0" indent="0">
                  <a:buNone/>
                </a:pPr>
                <a:r>
                  <a:rPr lang="en-US" sz="2800" dirty="0"/>
                  <a:t> </a:t>
                </a:r>
              </a:p>
            </p:txBody>
          </p:sp>
        </mc:Choice>
        <mc:Fallback xmlns="">
          <p:sp>
            <p:nvSpPr>
              <p:cNvPr id="3" name="Content Placeholder 2">
                <a:extLst>
                  <a:ext uri="{FF2B5EF4-FFF2-40B4-BE49-F238E27FC236}">
                    <a16:creationId xmlns:a16="http://schemas.microsoft.com/office/drawing/2014/main" id="{8B72CF93-C553-4246-B2D2-A7DBF310A590}"/>
                  </a:ext>
                </a:extLst>
              </p:cNvPr>
              <p:cNvSpPr>
                <a:spLocks noGrp="1" noRot="1" noChangeAspect="1" noMove="1" noResize="1" noEditPoints="1" noAdjustHandles="1" noChangeArrowheads="1" noChangeShapeType="1" noTextEdit="1"/>
              </p:cNvSpPr>
              <p:nvPr>
                <p:ph idx="1"/>
              </p:nvPr>
            </p:nvSpPr>
            <p:spPr>
              <a:xfrm>
                <a:off x="1643270" y="2133600"/>
                <a:ext cx="10548730" cy="4546524"/>
              </a:xfrm>
              <a:blipFill>
                <a:blip r:embed="rId2"/>
                <a:stretch>
                  <a:fillRect l="-1082" t="-2507"/>
                </a:stretch>
              </a:blipFill>
            </p:spPr>
            <p:txBody>
              <a:bodyPr/>
              <a:lstStyle/>
              <a:p>
                <a:r>
                  <a:rPr lang="en-US">
                    <a:noFill/>
                  </a:rPr>
                  <a:t> </a:t>
                </a:r>
              </a:p>
            </p:txBody>
          </p:sp>
        </mc:Fallback>
      </mc:AlternateContent>
      <p:sp>
        <p:nvSpPr>
          <p:cNvPr id="4" name="Rounded Rectangular Callout 3">
            <a:extLst>
              <a:ext uri="{FF2B5EF4-FFF2-40B4-BE49-F238E27FC236}">
                <a16:creationId xmlns:a16="http://schemas.microsoft.com/office/drawing/2014/main" id="{061D8560-B1E8-6A42-96D5-99938DCEA244}"/>
              </a:ext>
            </a:extLst>
          </p:cNvPr>
          <p:cNvSpPr/>
          <p:nvPr/>
        </p:nvSpPr>
        <p:spPr>
          <a:xfrm>
            <a:off x="8059048" y="1073426"/>
            <a:ext cx="4015408" cy="831574"/>
          </a:xfrm>
          <a:prstGeom prst="wedgeRoundRectCallout">
            <a:avLst>
              <a:gd name="adj1" fmla="val -29744"/>
              <a:gd name="adj2" fmla="val 7718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Conjugate Transpose</a:t>
            </a:r>
          </a:p>
        </p:txBody>
      </p:sp>
    </p:spTree>
    <p:extLst>
      <p:ext uri="{BB962C8B-B14F-4D97-AF65-F5344CB8AC3E}">
        <p14:creationId xmlns:p14="http://schemas.microsoft.com/office/powerpoint/2010/main" val="383314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2534</TotalTime>
  <Words>3750</Words>
  <Application>Microsoft Macintosh PowerPoint</Application>
  <PresentationFormat>Widescreen</PresentationFormat>
  <Paragraphs>459</Paragraphs>
  <Slides>61</Slides>
  <Notes>14</Notes>
  <HiddenSlides>25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Cambria Math</vt:lpstr>
      <vt:lpstr>Century Gothic</vt:lpstr>
      <vt:lpstr>Franklin Gothic Book</vt:lpstr>
      <vt:lpstr>Times New Roman</vt:lpstr>
      <vt:lpstr>Wingdings 3</vt:lpstr>
      <vt:lpstr>Wisp</vt:lpstr>
      <vt:lpstr>(Very) Basics of Quantum Crypto</vt:lpstr>
      <vt:lpstr>Why quantum mechanics?</vt:lpstr>
      <vt:lpstr>How did it all start?</vt:lpstr>
      <vt:lpstr>What are qubits?</vt:lpstr>
      <vt:lpstr>Probabilistic Bit vs. Qubit</vt:lpstr>
      <vt:lpstr>Probabilistic Bit vs. Qubit</vt:lpstr>
      <vt:lpstr>Probabilistic Bit vs. Qubit</vt:lpstr>
      <vt:lpstr>Probabilistic Bit vs. Qubit</vt:lpstr>
      <vt:lpstr>Unitary matrices</vt:lpstr>
      <vt:lpstr>Dirac’s notation</vt:lpstr>
      <vt:lpstr>Important states and unitaries</vt:lpstr>
      <vt:lpstr>Toy examples:</vt:lpstr>
      <vt:lpstr>Measurements in another basis</vt:lpstr>
      <vt:lpstr>Amalya’s Birthday</vt:lpstr>
      <vt:lpstr>Ice fountain candles</vt:lpstr>
      <vt:lpstr>The Challenge</vt:lpstr>
      <vt:lpstr>Model: dud vs  working ice fountain</vt:lpstr>
      <vt:lpstr>Algorithm [Elitzur-Vaidman’93]: Identification of a working ice fountain</vt:lpstr>
      <vt:lpstr>The dud case</vt:lpstr>
      <vt:lpstr>The working case</vt:lpstr>
      <vt:lpstr>Role of Quantum algorithms in Cryptography</vt:lpstr>
      <vt:lpstr>2 Probabilistic Bits vs. 2 Qubits</vt:lpstr>
      <vt:lpstr>2 Probabilistic Bits vs. 2 Qubits</vt:lpstr>
      <vt:lpstr>2 Probabilistic Bits vs. 2 Qubits</vt:lpstr>
      <vt:lpstr>2 Probabilistic Bits vs. 2 Qubits</vt:lpstr>
      <vt:lpstr>Multiple qubits via tensor products</vt:lpstr>
      <vt:lpstr>No Cloning: Quantum states are difficult to copy</vt:lpstr>
      <vt:lpstr>Unforgeable Money scheme</vt:lpstr>
      <vt:lpstr>Unforgeable Money scheme</vt:lpstr>
      <vt:lpstr>Unforgeable Money scheme</vt:lpstr>
      <vt:lpstr>Private Quantum Money scheme (Keygen, Mint, Verify)</vt:lpstr>
      <vt:lpstr>(Public) Quantum Money scheme (Keygen, Mint, Verify)</vt:lpstr>
      <vt:lpstr>Focus: Private Quantum Money scheme (Keygen, Mint, Verify)</vt:lpstr>
      <vt:lpstr>Warmup Private Quantum Money construction (Keygen, Mint, Verify)</vt:lpstr>
      <vt:lpstr>Warmup Private Quantum Money construction (Keygen, Mint, Verify)</vt:lpstr>
      <vt:lpstr>Wiesner’s Private Quantum Money construction’83 (Keygen, Mint, Verify)</vt:lpstr>
      <vt:lpstr>Quantum Cryptography landscape from an unclonable lens</vt:lpstr>
      <vt:lpstr>Wiesner’s Private Quantum Money scheme (Keygen, Mint, Verify)</vt:lpstr>
      <vt:lpstr>Wiesner’s Private Quantum Money scheme (Keygen, Mint, Verify)</vt:lpstr>
      <vt:lpstr>PowerPoint Presentation</vt:lpstr>
      <vt:lpstr>Cheat-sheet for tensor products</vt:lpstr>
      <vt:lpstr>Entangled states</vt:lpstr>
      <vt:lpstr>Gates</vt:lpstr>
      <vt:lpstr>Circuits</vt:lpstr>
      <vt:lpstr>Computational Problems</vt:lpstr>
      <vt:lpstr>Efficient Classical Computation</vt:lpstr>
      <vt:lpstr>PowerPoint Presentation</vt:lpstr>
      <vt:lpstr>Efficient Quantum Computation</vt:lpstr>
      <vt:lpstr>Amplification</vt:lpstr>
      <vt:lpstr>P⊆BQP</vt:lpstr>
      <vt:lpstr>Clean Computation: Motivation</vt:lpstr>
      <vt:lpstr>Clean Computation: Construction</vt:lpstr>
      <vt:lpstr>Invertible computation</vt:lpstr>
      <vt:lpstr>Thank you!</vt:lpstr>
      <vt:lpstr>Entangled states</vt:lpstr>
      <vt:lpstr>Entangled states (II)</vt:lpstr>
      <vt:lpstr>CHSH Game </vt:lpstr>
      <vt:lpstr>CHSH Game </vt:lpstr>
      <vt:lpstr>Caveats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very basic of quantum computing: One and Two Qubits</dc:title>
  <dc:creator>Or Sattath</dc:creator>
  <cp:lastModifiedBy>Amit Behera</cp:lastModifiedBy>
  <cp:revision>12</cp:revision>
  <dcterms:created xsi:type="dcterms:W3CDTF">2019-12-10T06:54:54Z</dcterms:created>
  <dcterms:modified xsi:type="dcterms:W3CDTF">2026-06-03T19:09:53Z</dcterms:modified>
</cp:coreProperties>
</file>